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60" r:id="rId3"/>
    <p:sldId id="261" r:id="rId4"/>
    <p:sldId id="263" r:id="rId5"/>
    <p:sldId id="262" r:id="rId6"/>
    <p:sldId id="258" r:id="rId7"/>
    <p:sldId id="259" r:id="rId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16" d="100"/>
          <a:sy n="116" d="100"/>
        </p:scale>
        <p:origin x="-112" y="-24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printerSettings" Target="printerSettings/printerSettings1.bin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dianarios:Desktop:DIANADATA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dianarios:Desktop:DIANADATA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dianarios:Desktop:DIANADATA.xlsx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Workbook2" TargetMode="Externa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oleObject" Target="Workbook2" TargetMode="External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dianarios:Desktop:DIANADATA.xlsx" TargetMode="External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dianarios:Desktop:DIANADATA.xlsx" TargetMode="External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dianarios:Desktop:DIANADATA.xlsx" TargetMode="External"/></Relationships>
</file>

<file path=ppt/charts/_rels/chart9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dianarios:Desktop:DIANADATA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IKK Activity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v>WT</c:v>
          </c:tx>
          <c:xVal>
            <c:numRef>
              <c:f>Sheet1!$C$4:$C$10</c:f>
              <c:numCache>
                <c:formatCode>General</c:formatCode>
                <c:ptCount val="7"/>
                <c:pt idx="0">
                  <c:v>0.0</c:v>
                </c:pt>
                <c:pt idx="1">
                  <c:v>5.0</c:v>
                </c:pt>
                <c:pt idx="2">
                  <c:v>30.0</c:v>
                </c:pt>
                <c:pt idx="3">
                  <c:v>45.0</c:v>
                </c:pt>
                <c:pt idx="4">
                  <c:v>60.0</c:v>
                </c:pt>
                <c:pt idx="5">
                  <c:v>90.0</c:v>
                </c:pt>
                <c:pt idx="6">
                  <c:v>120.0</c:v>
                </c:pt>
              </c:numCache>
            </c:numRef>
          </c:xVal>
          <c:yVal>
            <c:numRef>
              <c:f>Sheet1!$D$4:$D$10</c:f>
              <c:numCache>
                <c:formatCode>General</c:formatCode>
                <c:ptCount val="7"/>
                <c:pt idx="0">
                  <c:v>8.85</c:v>
                </c:pt>
                <c:pt idx="1">
                  <c:v>12.35</c:v>
                </c:pt>
                <c:pt idx="2">
                  <c:v>100.0</c:v>
                </c:pt>
                <c:pt idx="3">
                  <c:v>67.07</c:v>
                </c:pt>
                <c:pt idx="4">
                  <c:v>81.49</c:v>
                </c:pt>
                <c:pt idx="5">
                  <c:v>40.41</c:v>
                </c:pt>
                <c:pt idx="6">
                  <c:v>32.37</c:v>
                </c:pt>
              </c:numCache>
            </c:numRef>
          </c:yVal>
          <c:smooth val="0"/>
        </c:ser>
        <c:ser>
          <c:idx val="1"/>
          <c:order val="1"/>
          <c:tx>
            <c:v>TRIF KO</c:v>
          </c:tx>
          <c:xVal>
            <c:numRef>
              <c:f>Sheet1!$C$11:$C$18</c:f>
              <c:numCache>
                <c:formatCode>General</c:formatCode>
                <c:ptCount val="8"/>
                <c:pt idx="0">
                  <c:v>0.0</c:v>
                </c:pt>
                <c:pt idx="1">
                  <c:v>5.0</c:v>
                </c:pt>
                <c:pt idx="2">
                  <c:v>15.0</c:v>
                </c:pt>
                <c:pt idx="3">
                  <c:v>30.0</c:v>
                </c:pt>
                <c:pt idx="4">
                  <c:v>45.0</c:v>
                </c:pt>
                <c:pt idx="5">
                  <c:v>60.0</c:v>
                </c:pt>
                <c:pt idx="6">
                  <c:v>90.0</c:v>
                </c:pt>
                <c:pt idx="7">
                  <c:v>120.0</c:v>
                </c:pt>
              </c:numCache>
            </c:numRef>
          </c:xVal>
          <c:yVal>
            <c:numRef>
              <c:f>Sheet1!$D$11:$D$18</c:f>
              <c:numCache>
                <c:formatCode>General</c:formatCode>
                <c:ptCount val="8"/>
                <c:pt idx="0">
                  <c:v>13.67</c:v>
                </c:pt>
                <c:pt idx="1">
                  <c:v>9.220000000000001</c:v>
                </c:pt>
                <c:pt idx="2">
                  <c:v>62.92</c:v>
                </c:pt>
                <c:pt idx="3">
                  <c:v>57.44</c:v>
                </c:pt>
                <c:pt idx="4">
                  <c:v>52.76</c:v>
                </c:pt>
                <c:pt idx="5">
                  <c:v>13.02</c:v>
                </c:pt>
                <c:pt idx="6">
                  <c:v>12.68</c:v>
                </c:pt>
                <c:pt idx="7">
                  <c:v>15.3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90422760"/>
        <c:axId val="839674136"/>
      </c:scatterChart>
      <c:valAx>
        <c:axId val="790422760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Time (minutes)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839674136"/>
        <c:crosses val="autoZero"/>
        <c:crossBetween val="midCat"/>
      </c:valAx>
      <c:valAx>
        <c:axId val="839674136"/>
        <c:scaling>
          <c:orientation val="minMax"/>
        </c:scaling>
        <c:delete val="0"/>
        <c:axPos val="l"/>
        <c:majorGridlines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%. max.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790422760"/>
        <c:crosses val="autoZero"/>
        <c:crossBetween val="midCat"/>
      </c:valAx>
    </c:plotArea>
    <c:legend>
      <c:legendPos val="r"/>
      <c:layout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IKK Activity - 1 ng LPS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v>WT</c:v>
          </c:tx>
          <c:xVal>
            <c:numRef>
              <c:f>Sheet1!$C$102:$C$109</c:f>
              <c:numCache>
                <c:formatCode>General</c:formatCode>
                <c:ptCount val="8"/>
                <c:pt idx="0">
                  <c:v>0.0</c:v>
                </c:pt>
                <c:pt idx="1">
                  <c:v>5.0</c:v>
                </c:pt>
                <c:pt idx="2">
                  <c:v>15.0</c:v>
                </c:pt>
                <c:pt idx="3">
                  <c:v>30.0</c:v>
                </c:pt>
                <c:pt idx="4">
                  <c:v>45.0</c:v>
                </c:pt>
                <c:pt idx="5">
                  <c:v>60.0</c:v>
                </c:pt>
                <c:pt idx="6">
                  <c:v>90.0</c:v>
                </c:pt>
                <c:pt idx="7">
                  <c:v>120.0</c:v>
                </c:pt>
              </c:numCache>
            </c:numRef>
          </c:xVal>
          <c:yVal>
            <c:numRef>
              <c:f>Sheet1!$E$102:$E$109</c:f>
              <c:numCache>
                <c:formatCode>General</c:formatCode>
                <c:ptCount val="8"/>
                <c:pt idx="0">
                  <c:v>4.93</c:v>
                </c:pt>
                <c:pt idx="1">
                  <c:v>4.89</c:v>
                </c:pt>
                <c:pt idx="2">
                  <c:v>31.15</c:v>
                </c:pt>
                <c:pt idx="3">
                  <c:v>41.785</c:v>
                </c:pt>
                <c:pt idx="4">
                  <c:v>50.0</c:v>
                </c:pt>
                <c:pt idx="5">
                  <c:v>27.98</c:v>
                </c:pt>
                <c:pt idx="6">
                  <c:v>22.31</c:v>
                </c:pt>
                <c:pt idx="7">
                  <c:v>13.725</c:v>
                </c:pt>
              </c:numCache>
            </c:numRef>
          </c:yVal>
          <c:smooth val="0"/>
        </c:ser>
        <c:ser>
          <c:idx val="1"/>
          <c:order val="1"/>
          <c:tx>
            <c:v>TRIF KO</c:v>
          </c:tx>
          <c:xVal>
            <c:numRef>
              <c:f>Sheet1!$C$110:$C$117</c:f>
              <c:numCache>
                <c:formatCode>General</c:formatCode>
                <c:ptCount val="8"/>
                <c:pt idx="0">
                  <c:v>0.0</c:v>
                </c:pt>
                <c:pt idx="1">
                  <c:v>5.0</c:v>
                </c:pt>
                <c:pt idx="2">
                  <c:v>15.0</c:v>
                </c:pt>
                <c:pt idx="3">
                  <c:v>30.0</c:v>
                </c:pt>
                <c:pt idx="4">
                  <c:v>45.0</c:v>
                </c:pt>
                <c:pt idx="5">
                  <c:v>60.0</c:v>
                </c:pt>
                <c:pt idx="6">
                  <c:v>90.0</c:v>
                </c:pt>
                <c:pt idx="7">
                  <c:v>120.0</c:v>
                </c:pt>
              </c:numCache>
            </c:numRef>
          </c:xVal>
          <c:yVal>
            <c:numRef>
              <c:f>Sheet1!$E$110:$E$117</c:f>
              <c:numCache>
                <c:formatCode>General</c:formatCode>
                <c:ptCount val="8"/>
                <c:pt idx="0">
                  <c:v>2.725</c:v>
                </c:pt>
                <c:pt idx="1">
                  <c:v>2.54</c:v>
                </c:pt>
                <c:pt idx="2">
                  <c:v>3.52</c:v>
                </c:pt>
                <c:pt idx="3">
                  <c:v>24.725</c:v>
                </c:pt>
                <c:pt idx="4">
                  <c:v>7.189999999999999</c:v>
                </c:pt>
                <c:pt idx="5">
                  <c:v>6.624999999999986</c:v>
                </c:pt>
                <c:pt idx="6">
                  <c:v>2.995</c:v>
                </c:pt>
                <c:pt idx="7">
                  <c:v>4.505</c:v>
                </c:pt>
              </c:numCache>
            </c:numRef>
          </c:yVal>
          <c:smooth val="0"/>
        </c:ser>
        <c:ser>
          <c:idx val="2"/>
          <c:order val="2"/>
          <c:tx>
            <c:v>MyD88 KO</c:v>
          </c:tx>
          <c:xVal>
            <c:numRef>
              <c:f>Sheet1!$C$118:$C$125</c:f>
              <c:numCache>
                <c:formatCode>General</c:formatCode>
                <c:ptCount val="8"/>
                <c:pt idx="0">
                  <c:v>0.0</c:v>
                </c:pt>
                <c:pt idx="1">
                  <c:v>5.0</c:v>
                </c:pt>
                <c:pt idx="2">
                  <c:v>15.0</c:v>
                </c:pt>
                <c:pt idx="3">
                  <c:v>30.0</c:v>
                </c:pt>
                <c:pt idx="4">
                  <c:v>45.0</c:v>
                </c:pt>
                <c:pt idx="5">
                  <c:v>60.0</c:v>
                </c:pt>
                <c:pt idx="6">
                  <c:v>90.0</c:v>
                </c:pt>
                <c:pt idx="7">
                  <c:v>120.0</c:v>
                </c:pt>
              </c:numCache>
            </c:numRef>
          </c:xVal>
          <c:yVal>
            <c:numRef>
              <c:f>Sheet1!$E$118:$E$125</c:f>
              <c:numCache>
                <c:formatCode>General</c:formatCode>
                <c:ptCount val="8"/>
                <c:pt idx="0">
                  <c:v>3.075</c:v>
                </c:pt>
                <c:pt idx="1">
                  <c:v>2.55</c:v>
                </c:pt>
                <c:pt idx="2">
                  <c:v>3.38</c:v>
                </c:pt>
                <c:pt idx="3">
                  <c:v>9.01</c:v>
                </c:pt>
                <c:pt idx="4">
                  <c:v>27.33</c:v>
                </c:pt>
                <c:pt idx="5">
                  <c:v>21.835</c:v>
                </c:pt>
                <c:pt idx="6">
                  <c:v>9.52</c:v>
                </c:pt>
                <c:pt idx="7">
                  <c:v>5.95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839657272"/>
        <c:axId val="839660072"/>
      </c:scatterChart>
      <c:valAx>
        <c:axId val="83965727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839660072"/>
        <c:crosses val="autoZero"/>
        <c:crossBetween val="midCat"/>
      </c:valAx>
      <c:valAx>
        <c:axId val="839660072"/>
        <c:scaling>
          <c:orientation val="minMax"/>
          <c:max val="100.0"/>
        </c:scaling>
        <c:delete val="0"/>
        <c:axPos val="l"/>
        <c:majorGridlines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% max.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839657272"/>
        <c:crosses val="autoZero"/>
        <c:crossBetween val="midCat"/>
      </c:valAx>
    </c:plotArea>
    <c:legend>
      <c:legendPos val="r"/>
      <c:layout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IKK Activity - 100 ng LPS</a:t>
            </a:r>
          </a:p>
        </c:rich>
      </c:tx>
      <c:layout/>
      <c:overlay val="0"/>
    </c:title>
    <c:autoTitleDeleted val="0"/>
    <c:plotArea>
      <c:layout>
        <c:manualLayout>
          <c:layoutTarget val="inner"/>
          <c:xMode val="edge"/>
          <c:yMode val="edge"/>
          <c:x val="0.156891294838145"/>
          <c:y val="0.192592592592593"/>
          <c:w val="0.573737314085739"/>
          <c:h val="0.657982283464567"/>
        </c:manualLayout>
      </c:layout>
      <c:scatterChart>
        <c:scatterStyle val="lineMarker"/>
        <c:varyColors val="0"/>
        <c:ser>
          <c:idx val="0"/>
          <c:order val="0"/>
          <c:tx>
            <c:v>WT</c:v>
          </c:tx>
          <c:xVal>
            <c:numRef>
              <c:f>Sheet1!$C$128:$C$135</c:f>
              <c:numCache>
                <c:formatCode>General</c:formatCode>
                <c:ptCount val="8"/>
                <c:pt idx="0">
                  <c:v>0.0</c:v>
                </c:pt>
                <c:pt idx="1">
                  <c:v>5.0</c:v>
                </c:pt>
                <c:pt idx="2">
                  <c:v>15.0</c:v>
                </c:pt>
                <c:pt idx="3">
                  <c:v>30.0</c:v>
                </c:pt>
                <c:pt idx="4">
                  <c:v>45.0</c:v>
                </c:pt>
                <c:pt idx="5">
                  <c:v>60.0</c:v>
                </c:pt>
                <c:pt idx="6">
                  <c:v>90.0</c:v>
                </c:pt>
                <c:pt idx="7">
                  <c:v>120.0</c:v>
                </c:pt>
              </c:numCache>
            </c:numRef>
          </c:xVal>
          <c:yVal>
            <c:numRef>
              <c:f>Sheet1!$D$128:$D$135</c:f>
              <c:numCache>
                <c:formatCode>General</c:formatCode>
                <c:ptCount val="8"/>
                <c:pt idx="0">
                  <c:v>5.88</c:v>
                </c:pt>
                <c:pt idx="1">
                  <c:v>14.44</c:v>
                </c:pt>
                <c:pt idx="2">
                  <c:v>100.0</c:v>
                </c:pt>
                <c:pt idx="3">
                  <c:v>58.4</c:v>
                </c:pt>
                <c:pt idx="4">
                  <c:v>69.79</c:v>
                </c:pt>
                <c:pt idx="5">
                  <c:v>82.12</c:v>
                </c:pt>
                <c:pt idx="6">
                  <c:v>21.29</c:v>
                </c:pt>
                <c:pt idx="7">
                  <c:v>18.51</c:v>
                </c:pt>
              </c:numCache>
            </c:numRef>
          </c:yVal>
          <c:smooth val="0"/>
        </c:ser>
        <c:ser>
          <c:idx val="1"/>
          <c:order val="1"/>
          <c:tx>
            <c:v>TRIF KO</c:v>
          </c:tx>
          <c:xVal>
            <c:numRef>
              <c:f>Sheet1!$C$136:$C$143</c:f>
              <c:numCache>
                <c:formatCode>General</c:formatCode>
                <c:ptCount val="8"/>
                <c:pt idx="0">
                  <c:v>0.0</c:v>
                </c:pt>
                <c:pt idx="1">
                  <c:v>5.0</c:v>
                </c:pt>
                <c:pt idx="2">
                  <c:v>15.0</c:v>
                </c:pt>
                <c:pt idx="3">
                  <c:v>30.0</c:v>
                </c:pt>
                <c:pt idx="4">
                  <c:v>45.0</c:v>
                </c:pt>
                <c:pt idx="5">
                  <c:v>60.0</c:v>
                </c:pt>
                <c:pt idx="6">
                  <c:v>90.0</c:v>
                </c:pt>
                <c:pt idx="7">
                  <c:v>120.0</c:v>
                </c:pt>
              </c:numCache>
            </c:numRef>
          </c:xVal>
          <c:yVal>
            <c:numRef>
              <c:f>Sheet1!$D$136:$D$143</c:f>
              <c:numCache>
                <c:formatCode>General</c:formatCode>
                <c:ptCount val="8"/>
                <c:pt idx="0">
                  <c:v>3.91</c:v>
                </c:pt>
                <c:pt idx="1">
                  <c:v>6.02</c:v>
                </c:pt>
                <c:pt idx="2">
                  <c:v>54.35</c:v>
                </c:pt>
                <c:pt idx="3">
                  <c:v>24.39</c:v>
                </c:pt>
                <c:pt idx="4">
                  <c:v>5.59</c:v>
                </c:pt>
                <c:pt idx="5">
                  <c:v>4.63</c:v>
                </c:pt>
                <c:pt idx="6">
                  <c:v>4.87</c:v>
                </c:pt>
                <c:pt idx="7">
                  <c:v>7.45</c:v>
                </c:pt>
              </c:numCache>
            </c:numRef>
          </c:yVal>
          <c:smooth val="0"/>
        </c:ser>
        <c:ser>
          <c:idx val="2"/>
          <c:order val="2"/>
          <c:tx>
            <c:v>MyD88 KO</c:v>
          </c:tx>
          <c:xVal>
            <c:numRef>
              <c:f>Sheet1!$C$144:$C$151</c:f>
              <c:numCache>
                <c:formatCode>General</c:formatCode>
                <c:ptCount val="8"/>
                <c:pt idx="0">
                  <c:v>0.0</c:v>
                </c:pt>
                <c:pt idx="1">
                  <c:v>5.0</c:v>
                </c:pt>
                <c:pt idx="2">
                  <c:v>15.0</c:v>
                </c:pt>
                <c:pt idx="3">
                  <c:v>30.0</c:v>
                </c:pt>
                <c:pt idx="4">
                  <c:v>45.0</c:v>
                </c:pt>
                <c:pt idx="5">
                  <c:v>60.0</c:v>
                </c:pt>
                <c:pt idx="6">
                  <c:v>90.0</c:v>
                </c:pt>
                <c:pt idx="7">
                  <c:v>120.0</c:v>
                </c:pt>
              </c:numCache>
            </c:numRef>
          </c:xVal>
          <c:yVal>
            <c:numRef>
              <c:f>Sheet1!$D$144:$D$151</c:f>
              <c:numCache>
                <c:formatCode>General</c:formatCode>
                <c:ptCount val="8"/>
                <c:pt idx="0">
                  <c:v>4.81</c:v>
                </c:pt>
                <c:pt idx="1">
                  <c:v>3.16</c:v>
                </c:pt>
                <c:pt idx="2">
                  <c:v>13.7</c:v>
                </c:pt>
                <c:pt idx="3">
                  <c:v>41.41</c:v>
                </c:pt>
                <c:pt idx="4">
                  <c:v>34.34</c:v>
                </c:pt>
                <c:pt idx="5">
                  <c:v>13.43</c:v>
                </c:pt>
                <c:pt idx="6">
                  <c:v>18.2</c:v>
                </c:pt>
                <c:pt idx="7">
                  <c:v>11.66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839704984"/>
        <c:axId val="839540424"/>
      </c:scatterChart>
      <c:valAx>
        <c:axId val="839704984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Time (minutes)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839540424"/>
        <c:crosses val="autoZero"/>
        <c:crossBetween val="midCat"/>
      </c:valAx>
      <c:valAx>
        <c:axId val="839540424"/>
        <c:scaling>
          <c:orientation val="minMax"/>
          <c:max val="100.0"/>
        </c:scaling>
        <c:delete val="0"/>
        <c:axPos val="l"/>
        <c:majorGridlines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% max.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839704984"/>
        <c:crosses val="autoZero"/>
        <c:crossBetween val="midCat"/>
      </c:valAx>
    </c:plotArea>
    <c:legend>
      <c:legendPos val="r"/>
      <c:layout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IKK Activity - 1 ng LPS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v>WT</c:v>
          </c:tx>
          <c:xVal>
            <c:numRef>
              <c:f>[1]Original!$C$108:$C$115</c:f>
              <c:numCache>
                <c:formatCode>General</c:formatCode>
                <c:ptCount val="8"/>
                <c:pt idx="0">
                  <c:v>0.0</c:v>
                </c:pt>
                <c:pt idx="1">
                  <c:v>5.0</c:v>
                </c:pt>
                <c:pt idx="2">
                  <c:v>15.0</c:v>
                </c:pt>
                <c:pt idx="3">
                  <c:v>30.0</c:v>
                </c:pt>
                <c:pt idx="4">
                  <c:v>45.0</c:v>
                </c:pt>
                <c:pt idx="5">
                  <c:v>60.0</c:v>
                </c:pt>
                <c:pt idx="6">
                  <c:v>90.0</c:v>
                </c:pt>
                <c:pt idx="7">
                  <c:v>120.0</c:v>
                </c:pt>
              </c:numCache>
            </c:numRef>
          </c:xVal>
          <c:yVal>
            <c:numRef>
              <c:f>[1]Original!$E$108:$E$115</c:f>
              <c:numCache>
                <c:formatCode>General</c:formatCode>
                <c:ptCount val="8"/>
                <c:pt idx="0">
                  <c:v>4.93</c:v>
                </c:pt>
                <c:pt idx="1">
                  <c:v>4.89</c:v>
                </c:pt>
                <c:pt idx="2">
                  <c:v>31.15</c:v>
                </c:pt>
                <c:pt idx="3">
                  <c:v>41.785</c:v>
                </c:pt>
                <c:pt idx="4">
                  <c:v>50.0</c:v>
                </c:pt>
                <c:pt idx="5">
                  <c:v>27.98</c:v>
                </c:pt>
                <c:pt idx="6">
                  <c:v>22.31</c:v>
                </c:pt>
                <c:pt idx="7">
                  <c:v>13.725</c:v>
                </c:pt>
              </c:numCache>
            </c:numRef>
          </c:yVal>
          <c:smooth val="0"/>
        </c:ser>
        <c:ser>
          <c:idx val="3"/>
          <c:order val="1"/>
          <c:tx>
            <c:v>Add</c:v>
          </c:tx>
          <c:xVal>
            <c:numRef>
              <c:f>Sheet2!$C$5:$C$12</c:f>
              <c:numCache>
                <c:formatCode>General</c:formatCode>
                <c:ptCount val="8"/>
                <c:pt idx="0">
                  <c:v>0.0</c:v>
                </c:pt>
                <c:pt idx="1">
                  <c:v>5.0</c:v>
                </c:pt>
                <c:pt idx="2">
                  <c:v>15.0</c:v>
                </c:pt>
                <c:pt idx="3">
                  <c:v>30.0</c:v>
                </c:pt>
                <c:pt idx="4">
                  <c:v>45.0</c:v>
                </c:pt>
                <c:pt idx="5">
                  <c:v>60.0</c:v>
                </c:pt>
                <c:pt idx="6">
                  <c:v>90.0</c:v>
                </c:pt>
                <c:pt idx="7">
                  <c:v>120.0</c:v>
                </c:pt>
              </c:numCache>
            </c:numRef>
          </c:xVal>
          <c:yVal>
            <c:numRef>
              <c:f>Sheet2!$H$5:$H$12</c:f>
              <c:numCache>
                <c:formatCode>General</c:formatCode>
                <c:ptCount val="8"/>
                <c:pt idx="0">
                  <c:v>5.800000000000001</c:v>
                </c:pt>
                <c:pt idx="1">
                  <c:v>5.09</c:v>
                </c:pt>
                <c:pt idx="2">
                  <c:v>6.9</c:v>
                </c:pt>
                <c:pt idx="3">
                  <c:v>33.735</c:v>
                </c:pt>
                <c:pt idx="4">
                  <c:v>34.52</c:v>
                </c:pt>
                <c:pt idx="5">
                  <c:v>28.46</c:v>
                </c:pt>
                <c:pt idx="6">
                  <c:v>12.515</c:v>
                </c:pt>
                <c:pt idx="7">
                  <c:v>10.455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839721512"/>
        <c:axId val="839731816"/>
      </c:scatterChart>
      <c:valAx>
        <c:axId val="83972151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839731816"/>
        <c:crosses val="autoZero"/>
        <c:crossBetween val="midCat"/>
      </c:valAx>
      <c:valAx>
        <c:axId val="839731816"/>
        <c:scaling>
          <c:orientation val="minMax"/>
          <c:max val="100.0"/>
        </c:scaling>
        <c:delete val="0"/>
        <c:axPos val="l"/>
        <c:majorGridlines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% max.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839721512"/>
        <c:crosses val="autoZero"/>
        <c:crossBetween val="midCat"/>
      </c:valAx>
    </c:plotArea>
    <c:legend>
      <c:legendPos val="r"/>
      <c:layout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IKK Activity - 100 ng LPS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v>WT</c:v>
          </c:tx>
          <c:xVal>
            <c:numRef>
              <c:f>[1]Original!$C$134:$C$141</c:f>
              <c:numCache>
                <c:formatCode>General</c:formatCode>
                <c:ptCount val="8"/>
                <c:pt idx="0">
                  <c:v>0.0</c:v>
                </c:pt>
                <c:pt idx="1">
                  <c:v>5.0</c:v>
                </c:pt>
                <c:pt idx="2">
                  <c:v>15.0</c:v>
                </c:pt>
                <c:pt idx="3">
                  <c:v>30.0</c:v>
                </c:pt>
                <c:pt idx="4">
                  <c:v>45.0</c:v>
                </c:pt>
                <c:pt idx="5">
                  <c:v>60.0</c:v>
                </c:pt>
                <c:pt idx="6">
                  <c:v>90.0</c:v>
                </c:pt>
                <c:pt idx="7">
                  <c:v>120.0</c:v>
                </c:pt>
              </c:numCache>
            </c:numRef>
          </c:xVal>
          <c:yVal>
            <c:numRef>
              <c:f>[1]Original!$D$134:$D$141</c:f>
              <c:numCache>
                <c:formatCode>General</c:formatCode>
                <c:ptCount val="8"/>
                <c:pt idx="0">
                  <c:v>5.88</c:v>
                </c:pt>
                <c:pt idx="1">
                  <c:v>14.44</c:v>
                </c:pt>
                <c:pt idx="2">
                  <c:v>100.0</c:v>
                </c:pt>
                <c:pt idx="3">
                  <c:v>58.4</c:v>
                </c:pt>
                <c:pt idx="4">
                  <c:v>69.79</c:v>
                </c:pt>
                <c:pt idx="5">
                  <c:v>82.12</c:v>
                </c:pt>
                <c:pt idx="6">
                  <c:v>21.29</c:v>
                </c:pt>
                <c:pt idx="7">
                  <c:v>18.51</c:v>
                </c:pt>
              </c:numCache>
            </c:numRef>
          </c:yVal>
          <c:smooth val="0"/>
        </c:ser>
        <c:ser>
          <c:idx val="3"/>
          <c:order val="1"/>
          <c:tx>
            <c:v>ADD</c:v>
          </c:tx>
          <c:xVal>
            <c:numRef>
              <c:f>Sheet2!$C$31:$C$38</c:f>
              <c:numCache>
                <c:formatCode>General</c:formatCode>
                <c:ptCount val="8"/>
                <c:pt idx="0">
                  <c:v>0.0</c:v>
                </c:pt>
                <c:pt idx="1">
                  <c:v>5.0</c:v>
                </c:pt>
                <c:pt idx="2">
                  <c:v>15.0</c:v>
                </c:pt>
                <c:pt idx="3">
                  <c:v>30.0</c:v>
                </c:pt>
                <c:pt idx="4">
                  <c:v>45.0</c:v>
                </c:pt>
                <c:pt idx="5">
                  <c:v>60.0</c:v>
                </c:pt>
                <c:pt idx="6">
                  <c:v>90.0</c:v>
                </c:pt>
                <c:pt idx="7">
                  <c:v>120.0</c:v>
                </c:pt>
              </c:numCache>
            </c:numRef>
          </c:xVal>
          <c:yVal>
            <c:numRef>
              <c:f>Sheet2!$H$31:$H$38</c:f>
              <c:numCache>
                <c:formatCode>General</c:formatCode>
                <c:ptCount val="8"/>
                <c:pt idx="0">
                  <c:v>8.720000000000001</c:v>
                </c:pt>
                <c:pt idx="1">
                  <c:v>9.18</c:v>
                </c:pt>
                <c:pt idx="2">
                  <c:v>68.05</c:v>
                </c:pt>
                <c:pt idx="3">
                  <c:v>65.8</c:v>
                </c:pt>
                <c:pt idx="4">
                  <c:v>39.93000000000001</c:v>
                </c:pt>
                <c:pt idx="5">
                  <c:v>18.06</c:v>
                </c:pt>
                <c:pt idx="6">
                  <c:v>23.07</c:v>
                </c:pt>
                <c:pt idx="7">
                  <c:v>19.11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839687480"/>
        <c:axId val="45454600"/>
      </c:scatterChart>
      <c:valAx>
        <c:axId val="839687480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Time (minutes)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45454600"/>
        <c:crosses val="autoZero"/>
        <c:crossBetween val="midCat"/>
      </c:valAx>
      <c:valAx>
        <c:axId val="45454600"/>
        <c:scaling>
          <c:orientation val="minMax"/>
          <c:max val="100.0"/>
        </c:scaling>
        <c:delete val="0"/>
        <c:axPos val="l"/>
        <c:majorGridlines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% max.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839687480"/>
        <c:crosses val="autoZero"/>
        <c:crossBetween val="midCat"/>
      </c:valAx>
    </c:plotArea>
    <c:legend>
      <c:legendPos val="r"/>
      <c:layout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dirty="0" err="1"/>
              <a:t>NFkB</a:t>
            </a:r>
            <a:r>
              <a:rPr lang="en-US" dirty="0"/>
              <a:t> </a:t>
            </a:r>
            <a:r>
              <a:rPr lang="en-US" dirty="0" smtClean="0"/>
              <a:t>Activity – WT </a:t>
            </a:r>
            <a:endParaRPr lang="en-US" dirty="0"/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v>1 ng LPS</c:v>
          </c:tx>
          <c:xVal>
            <c:numRef>
              <c:f>Sheet1!$I$4:$I$9</c:f>
              <c:numCache>
                <c:formatCode>General</c:formatCode>
                <c:ptCount val="6"/>
                <c:pt idx="0">
                  <c:v>0.0</c:v>
                </c:pt>
                <c:pt idx="1">
                  <c:v>10.0</c:v>
                </c:pt>
                <c:pt idx="2">
                  <c:v>30.0</c:v>
                </c:pt>
                <c:pt idx="3">
                  <c:v>60.0</c:v>
                </c:pt>
                <c:pt idx="4">
                  <c:v>120.0</c:v>
                </c:pt>
                <c:pt idx="5">
                  <c:v>240.0</c:v>
                </c:pt>
              </c:numCache>
            </c:numRef>
          </c:xVal>
          <c:yVal>
            <c:numRef>
              <c:f>Sheet1!$J$4:$J$9</c:f>
              <c:numCache>
                <c:formatCode>General</c:formatCode>
                <c:ptCount val="6"/>
                <c:pt idx="0">
                  <c:v>1.0</c:v>
                </c:pt>
                <c:pt idx="1">
                  <c:v>2.87</c:v>
                </c:pt>
                <c:pt idx="2">
                  <c:v>10.25</c:v>
                </c:pt>
                <c:pt idx="3">
                  <c:v>7.52</c:v>
                </c:pt>
                <c:pt idx="4">
                  <c:v>9.66</c:v>
                </c:pt>
                <c:pt idx="5">
                  <c:v>8.43</c:v>
                </c:pt>
              </c:numCache>
            </c:numRef>
          </c:yVal>
          <c:smooth val="0"/>
        </c:ser>
        <c:ser>
          <c:idx val="1"/>
          <c:order val="1"/>
          <c:tx>
            <c:v>100 ng LPS</c:v>
          </c:tx>
          <c:xVal>
            <c:numRef>
              <c:f>Sheet1!$I$10:$I$15</c:f>
              <c:numCache>
                <c:formatCode>General</c:formatCode>
                <c:ptCount val="6"/>
                <c:pt idx="0">
                  <c:v>0.0</c:v>
                </c:pt>
                <c:pt idx="1">
                  <c:v>10.0</c:v>
                </c:pt>
                <c:pt idx="2">
                  <c:v>30.0</c:v>
                </c:pt>
                <c:pt idx="3">
                  <c:v>60.0</c:v>
                </c:pt>
                <c:pt idx="4">
                  <c:v>120.0</c:v>
                </c:pt>
                <c:pt idx="5">
                  <c:v>240.0</c:v>
                </c:pt>
              </c:numCache>
            </c:numRef>
          </c:xVal>
          <c:yVal>
            <c:numRef>
              <c:f>Sheet1!$J$10:$J$15</c:f>
              <c:numCache>
                <c:formatCode>General</c:formatCode>
                <c:ptCount val="6"/>
                <c:pt idx="0">
                  <c:v>1.0</c:v>
                </c:pt>
                <c:pt idx="1">
                  <c:v>16.23</c:v>
                </c:pt>
                <c:pt idx="2">
                  <c:v>16.73</c:v>
                </c:pt>
                <c:pt idx="3">
                  <c:v>12.84</c:v>
                </c:pt>
                <c:pt idx="4">
                  <c:v>12.3</c:v>
                </c:pt>
                <c:pt idx="5">
                  <c:v>7.45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839758488"/>
        <c:axId val="839420200"/>
      </c:scatterChart>
      <c:valAx>
        <c:axId val="839758488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Time (minutes)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839420200"/>
        <c:crosses val="autoZero"/>
        <c:crossBetween val="midCat"/>
      </c:valAx>
      <c:valAx>
        <c:axId val="839420200"/>
        <c:scaling>
          <c:orientation val="minMax"/>
        </c:scaling>
        <c:delete val="0"/>
        <c:axPos val="l"/>
        <c:majorGridlines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AU - normalized to zero hour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839758488"/>
        <c:crosses val="autoZero"/>
        <c:crossBetween val="midCat"/>
      </c:valAx>
    </c:plotArea>
    <c:legend>
      <c:legendPos val="r"/>
      <c:layout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IKK Activity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v>MyD88 KO - 0.1</c:v>
          </c:tx>
          <c:spPr>
            <a:ln>
              <a:solidFill>
                <a:schemeClr val="accent2"/>
              </a:solidFill>
            </a:ln>
          </c:spPr>
          <c:marker>
            <c:symbol val="square"/>
            <c:size val="7"/>
            <c:spPr>
              <a:solidFill>
                <a:schemeClr val="accent2"/>
              </a:solidFill>
              <a:ln>
                <a:solidFill>
                  <a:schemeClr val="accent2"/>
                </a:solidFill>
              </a:ln>
            </c:spPr>
          </c:marker>
          <c:xVal>
            <c:numRef>
              <c:f>Sheet1!$C$53:$C$56</c:f>
              <c:numCache>
                <c:formatCode>General</c:formatCode>
                <c:ptCount val="4"/>
                <c:pt idx="0">
                  <c:v>0.0</c:v>
                </c:pt>
                <c:pt idx="1">
                  <c:v>15.0</c:v>
                </c:pt>
                <c:pt idx="2">
                  <c:v>30.0</c:v>
                </c:pt>
                <c:pt idx="3">
                  <c:v>45.0</c:v>
                </c:pt>
              </c:numCache>
            </c:numRef>
          </c:xVal>
          <c:yVal>
            <c:numRef>
              <c:f>Sheet1!$G$53:$G$56</c:f>
              <c:numCache>
                <c:formatCode>General</c:formatCode>
                <c:ptCount val="4"/>
                <c:pt idx="0">
                  <c:v>2.6775</c:v>
                </c:pt>
                <c:pt idx="1">
                  <c:v>3.7665</c:v>
                </c:pt>
                <c:pt idx="2">
                  <c:v>10.2105</c:v>
                </c:pt>
                <c:pt idx="3">
                  <c:v>9.2655</c:v>
                </c:pt>
              </c:numCache>
            </c:numRef>
          </c:yVal>
          <c:smooth val="0"/>
        </c:ser>
        <c:ser>
          <c:idx val="1"/>
          <c:order val="1"/>
          <c:tx>
            <c:v>TRIF KO - 0.1</c:v>
          </c:tx>
          <c:spPr>
            <a:ln>
              <a:solidFill>
                <a:schemeClr val="accent1"/>
              </a:solidFill>
            </a:ln>
          </c:spPr>
          <c:marker>
            <c:symbol val="diamond"/>
            <c:size val="7"/>
            <c:spPr>
              <a:solidFill>
                <a:schemeClr val="accent1"/>
              </a:solidFill>
              <a:ln>
                <a:solidFill>
                  <a:schemeClr val="accent1"/>
                </a:solidFill>
              </a:ln>
            </c:spPr>
          </c:marker>
          <c:xVal>
            <c:numRef>
              <c:f>Sheet1!$C$61:$C$64</c:f>
              <c:numCache>
                <c:formatCode>General</c:formatCode>
                <c:ptCount val="4"/>
                <c:pt idx="0">
                  <c:v>0.0</c:v>
                </c:pt>
                <c:pt idx="1">
                  <c:v>15.0</c:v>
                </c:pt>
                <c:pt idx="2">
                  <c:v>30.0</c:v>
                </c:pt>
                <c:pt idx="3">
                  <c:v>45.0</c:v>
                </c:pt>
              </c:numCache>
            </c:numRef>
          </c:xVal>
          <c:yVal>
            <c:numRef>
              <c:f>Sheet1!$G$61:$G$64</c:f>
              <c:numCache>
                <c:formatCode>General</c:formatCode>
                <c:ptCount val="4"/>
                <c:pt idx="0">
                  <c:v>3.2085</c:v>
                </c:pt>
                <c:pt idx="1">
                  <c:v>9.162</c:v>
                </c:pt>
                <c:pt idx="2">
                  <c:v>7.5735</c:v>
                </c:pt>
                <c:pt idx="3">
                  <c:v>5.031</c:v>
                </c:pt>
              </c:numCache>
            </c:numRef>
          </c:yVal>
          <c:smooth val="0"/>
        </c:ser>
        <c:ser>
          <c:idx val="2"/>
          <c:order val="2"/>
          <c:tx>
            <c:v>MyD88 KO - 1</c:v>
          </c:tx>
          <c:spPr>
            <a:ln>
              <a:solidFill>
                <a:schemeClr val="accent2"/>
              </a:solidFill>
              <a:prstDash val="sysDash"/>
            </a:ln>
          </c:spPr>
          <c:marker>
            <c:symbol val="square"/>
            <c:size val="7"/>
            <c:spPr>
              <a:solidFill>
                <a:schemeClr val="accent2"/>
              </a:solidFill>
              <a:ln>
                <a:solidFill>
                  <a:schemeClr val="accent2"/>
                </a:solidFill>
              </a:ln>
            </c:spPr>
          </c:marker>
          <c:xVal>
            <c:numRef>
              <c:f>Sheet1!$C$57:$C$60</c:f>
              <c:numCache>
                <c:formatCode>General</c:formatCode>
                <c:ptCount val="4"/>
                <c:pt idx="0">
                  <c:v>0.0</c:v>
                </c:pt>
                <c:pt idx="1">
                  <c:v>15.0</c:v>
                </c:pt>
                <c:pt idx="2">
                  <c:v>30.0</c:v>
                </c:pt>
                <c:pt idx="3">
                  <c:v>45.0</c:v>
                </c:pt>
              </c:numCache>
            </c:numRef>
          </c:xVal>
          <c:yVal>
            <c:numRef>
              <c:f>Sheet1!$G$57:$G$60</c:f>
              <c:numCache>
                <c:formatCode>General</c:formatCode>
                <c:ptCount val="4"/>
                <c:pt idx="0">
                  <c:v>2.6775</c:v>
                </c:pt>
                <c:pt idx="1">
                  <c:v>15.3585</c:v>
                </c:pt>
                <c:pt idx="2">
                  <c:v>45.0</c:v>
                </c:pt>
                <c:pt idx="3">
                  <c:v>17.658</c:v>
                </c:pt>
              </c:numCache>
            </c:numRef>
          </c:yVal>
          <c:smooth val="0"/>
        </c:ser>
        <c:ser>
          <c:idx val="3"/>
          <c:order val="3"/>
          <c:tx>
            <c:v>TRIF KO - 1</c:v>
          </c:tx>
          <c:spPr>
            <a:ln>
              <a:solidFill>
                <a:schemeClr val="accent1"/>
              </a:solidFill>
              <a:prstDash val="sysDash"/>
            </a:ln>
          </c:spPr>
          <c:marker>
            <c:symbol val="diamond"/>
            <c:size val="7"/>
            <c:spPr>
              <a:solidFill>
                <a:schemeClr val="accent1"/>
              </a:solidFill>
              <a:ln>
                <a:solidFill>
                  <a:schemeClr val="accent1"/>
                </a:solidFill>
              </a:ln>
            </c:spPr>
          </c:marker>
          <c:xVal>
            <c:numRef>
              <c:f>Sheet1!$C$65:$C$68</c:f>
              <c:numCache>
                <c:formatCode>General</c:formatCode>
                <c:ptCount val="4"/>
                <c:pt idx="0">
                  <c:v>0.0</c:v>
                </c:pt>
                <c:pt idx="1">
                  <c:v>15.0</c:v>
                </c:pt>
                <c:pt idx="2">
                  <c:v>30.0</c:v>
                </c:pt>
                <c:pt idx="3">
                  <c:v>45.0</c:v>
                </c:pt>
              </c:numCache>
            </c:numRef>
          </c:xVal>
          <c:yVal>
            <c:numRef>
              <c:f>Sheet1!$G$65:$G$68</c:f>
              <c:numCache>
                <c:formatCode>General</c:formatCode>
                <c:ptCount val="4"/>
                <c:pt idx="0">
                  <c:v>3.2085</c:v>
                </c:pt>
                <c:pt idx="1">
                  <c:v>33.4035</c:v>
                </c:pt>
                <c:pt idx="2">
                  <c:v>10.026</c:v>
                </c:pt>
                <c:pt idx="3">
                  <c:v>5.350499999999998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51486824"/>
        <c:axId val="45518888"/>
      </c:scatterChart>
      <c:valAx>
        <c:axId val="751486824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Time (minutes)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45518888"/>
        <c:crosses val="autoZero"/>
        <c:crossBetween val="midCat"/>
      </c:valAx>
      <c:valAx>
        <c:axId val="45518888"/>
        <c:scaling>
          <c:orientation val="minMax"/>
          <c:max val="100.0"/>
        </c:scaling>
        <c:delete val="0"/>
        <c:axPos val="l"/>
        <c:majorGridlines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% max.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751486824"/>
        <c:crosses val="autoZero"/>
        <c:crossBetween val="midCat"/>
      </c:valAx>
    </c:plotArea>
    <c:legend>
      <c:legendPos val="r"/>
      <c:layout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IKK Activity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v>TRIF KO - 10</c:v>
          </c:tx>
          <c:xVal>
            <c:numRef>
              <c:f>Sheet1!$C$80:$C$84</c:f>
              <c:numCache>
                <c:formatCode>General</c:formatCode>
                <c:ptCount val="5"/>
                <c:pt idx="0">
                  <c:v>0.0</c:v>
                </c:pt>
                <c:pt idx="1">
                  <c:v>7.5</c:v>
                </c:pt>
                <c:pt idx="2">
                  <c:v>10.0</c:v>
                </c:pt>
                <c:pt idx="3">
                  <c:v>15.0</c:v>
                </c:pt>
                <c:pt idx="4">
                  <c:v>30.0</c:v>
                </c:pt>
              </c:numCache>
            </c:numRef>
          </c:xVal>
          <c:yVal>
            <c:numRef>
              <c:f>Sheet1!$D$80:$D$84</c:f>
              <c:numCache>
                <c:formatCode>General</c:formatCode>
                <c:ptCount val="5"/>
                <c:pt idx="0">
                  <c:v>2.33</c:v>
                </c:pt>
                <c:pt idx="1">
                  <c:v>61.51</c:v>
                </c:pt>
                <c:pt idx="2">
                  <c:v>64.57</c:v>
                </c:pt>
                <c:pt idx="3">
                  <c:v>17.15</c:v>
                </c:pt>
                <c:pt idx="4">
                  <c:v>9.82</c:v>
                </c:pt>
              </c:numCache>
            </c:numRef>
          </c:yVal>
          <c:smooth val="0"/>
        </c:ser>
        <c:ser>
          <c:idx val="1"/>
          <c:order val="1"/>
          <c:tx>
            <c:v>MyD88 KO - 10</c:v>
          </c:tx>
          <c:xVal>
            <c:numRef>
              <c:f>Sheet1!$C$70:$C$74</c:f>
              <c:numCache>
                <c:formatCode>General</c:formatCode>
                <c:ptCount val="5"/>
                <c:pt idx="0">
                  <c:v>0.0</c:v>
                </c:pt>
                <c:pt idx="1">
                  <c:v>7.5</c:v>
                </c:pt>
                <c:pt idx="2">
                  <c:v>10.0</c:v>
                </c:pt>
                <c:pt idx="3">
                  <c:v>15.0</c:v>
                </c:pt>
                <c:pt idx="4">
                  <c:v>30.0</c:v>
                </c:pt>
              </c:numCache>
            </c:numRef>
          </c:xVal>
          <c:yVal>
            <c:numRef>
              <c:f>Sheet1!$D$70:$D$74</c:f>
              <c:numCache>
                <c:formatCode>General</c:formatCode>
                <c:ptCount val="5"/>
                <c:pt idx="0">
                  <c:v>2.29</c:v>
                </c:pt>
                <c:pt idx="1">
                  <c:v>5.0</c:v>
                </c:pt>
                <c:pt idx="2">
                  <c:v>30.91</c:v>
                </c:pt>
                <c:pt idx="3">
                  <c:v>29.7</c:v>
                </c:pt>
                <c:pt idx="4">
                  <c:v>30.98</c:v>
                </c:pt>
              </c:numCache>
            </c:numRef>
          </c:yVal>
          <c:smooth val="0"/>
        </c:ser>
        <c:ser>
          <c:idx val="2"/>
          <c:order val="2"/>
          <c:tx>
            <c:v>TRIF KO - 100</c:v>
          </c:tx>
          <c:spPr>
            <a:ln>
              <a:solidFill>
                <a:schemeClr val="accent1"/>
              </a:solidFill>
              <a:prstDash val="sysDash"/>
            </a:ln>
          </c:spPr>
          <c:marker>
            <c:symbol val="diamond"/>
            <c:size val="7"/>
            <c:spPr>
              <a:solidFill>
                <a:schemeClr val="accent1"/>
              </a:solidFill>
              <a:ln>
                <a:solidFill>
                  <a:schemeClr val="accent1"/>
                </a:solidFill>
              </a:ln>
            </c:spPr>
          </c:marker>
          <c:xVal>
            <c:numRef>
              <c:f>Sheet1!$C$85:$C$89</c:f>
              <c:numCache>
                <c:formatCode>General</c:formatCode>
                <c:ptCount val="5"/>
                <c:pt idx="0">
                  <c:v>0.0</c:v>
                </c:pt>
                <c:pt idx="1">
                  <c:v>7.5</c:v>
                </c:pt>
                <c:pt idx="2">
                  <c:v>10.0</c:v>
                </c:pt>
                <c:pt idx="3">
                  <c:v>15.0</c:v>
                </c:pt>
                <c:pt idx="4">
                  <c:v>30.0</c:v>
                </c:pt>
              </c:numCache>
            </c:numRef>
          </c:xVal>
          <c:yVal>
            <c:numRef>
              <c:f>Sheet1!$D$85:$D$89</c:f>
              <c:numCache>
                <c:formatCode>General</c:formatCode>
                <c:ptCount val="5"/>
                <c:pt idx="0">
                  <c:v>2.33</c:v>
                </c:pt>
                <c:pt idx="1">
                  <c:v>100.0</c:v>
                </c:pt>
                <c:pt idx="2">
                  <c:v>42.28</c:v>
                </c:pt>
                <c:pt idx="3">
                  <c:v>14.54</c:v>
                </c:pt>
                <c:pt idx="4">
                  <c:v>5.93</c:v>
                </c:pt>
              </c:numCache>
            </c:numRef>
          </c:yVal>
          <c:smooth val="0"/>
        </c:ser>
        <c:ser>
          <c:idx val="3"/>
          <c:order val="3"/>
          <c:tx>
            <c:v>MyD88 - 100</c:v>
          </c:tx>
          <c:spPr>
            <a:ln>
              <a:solidFill>
                <a:schemeClr val="accent2"/>
              </a:solidFill>
              <a:prstDash val="sysDash"/>
            </a:ln>
          </c:spPr>
          <c:marker>
            <c:symbol val="square"/>
            <c:size val="7"/>
            <c:spPr>
              <a:solidFill>
                <a:schemeClr val="accent2"/>
              </a:solidFill>
              <a:ln>
                <a:solidFill>
                  <a:schemeClr val="accent2"/>
                </a:solidFill>
              </a:ln>
            </c:spPr>
          </c:marker>
          <c:xVal>
            <c:numRef>
              <c:f>Sheet1!$C$75:$C$79</c:f>
              <c:numCache>
                <c:formatCode>General</c:formatCode>
                <c:ptCount val="5"/>
                <c:pt idx="0">
                  <c:v>0.0</c:v>
                </c:pt>
                <c:pt idx="1">
                  <c:v>7.5</c:v>
                </c:pt>
                <c:pt idx="2">
                  <c:v>10.0</c:v>
                </c:pt>
                <c:pt idx="3">
                  <c:v>15.0</c:v>
                </c:pt>
                <c:pt idx="4">
                  <c:v>30.0</c:v>
                </c:pt>
              </c:numCache>
            </c:numRef>
          </c:xVal>
          <c:yVal>
            <c:numRef>
              <c:f>Sheet1!$D$75:$D$79</c:f>
              <c:numCache>
                <c:formatCode>General</c:formatCode>
                <c:ptCount val="5"/>
                <c:pt idx="0">
                  <c:v>2.29</c:v>
                </c:pt>
                <c:pt idx="1">
                  <c:v>7.52</c:v>
                </c:pt>
                <c:pt idx="2">
                  <c:v>27.48</c:v>
                </c:pt>
                <c:pt idx="3">
                  <c:v>90.09</c:v>
                </c:pt>
                <c:pt idx="4">
                  <c:v>27.19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5594200"/>
        <c:axId val="45520104"/>
      </c:scatterChart>
      <c:valAx>
        <c:axId val="45594200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Time (minutes)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45520104"/>
        <c:crosses val="autoZero"/>
        <c:crossBetween val="midCat"/>
      </c:valAx>
      <c:valAx>
        <c:axId val="45520104"/>
        <c:scaling>
          <c:orientation val="minMax"/>
          <c:max val="100.0"/>
        </c:scaling>
        <c:delete val="0"/>
        <c:axPos val="l"/>
        <c:majorGridlines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% max.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45594200"/>
        <c:crosses val="autoZero"/>
        <c:crossBetween val="midCat"/>
      </c:valAx>
    </c:plotArea>
    <c:legend>
      <c:legendPos val="r"/>
      <c:layout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NFkB Activity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v>"MyD88 KO - 0.1"</c:v>
          </c:tx>
          <c:spPr>
            <a:ln>
              <a:solidFill>
                <a:schemeClr val="accent2"/>
              </a:solidFill>
            </a:ln>
          </c:spPr>
          <c:marker>
            <c:symbol val="square"/>
            <c:size val="7"/>
            <c:spPr>
              <a:solidFill>
                <a:schemeClr val="accent2"/>
              </a:solidFill>
              <a:ln>
                <a:solidFill>
                  <a:schemeClr val="accent2"/>
                </a:solidFill>
              </a:ln>
            </c:spPr>
          </c:marker>
          <c:xVal>
            <c:numRef>
              <c:f>Sheet1!$O$4:$O$8</c:f>
              <c:numCache>
                <c:formatCode>General</c:formatCode>
                <c:ptCount val="5"/>
                <c:pt idx="0">
                  <c:v>0.0</c:v>
                </c:pt>
                <c:pt idx="1">
                  <c:v>10.0</c:v>
                </c:pt>
                <c:pt idx="2">
                  <c:v>30.0</c:v>
                </c:pt>
                <c:pt idx="3">
                  <c:v>60.0</c:v>
                </c:pt>
                <c:pt idx="4">
                  <c:v>120.0</c:v>
                </c:pt>
              </c:numCache>
            </c:numRef>
          </c:xVal>
          <c:yVal>
            <c:numRef>
              <c:f>Sheet1!$P$4:$P$8</c:f>
              <c:numCache>
                <c:formatCode>General</c:formatCode>
                <c:ptCount val="5"/>
                <c:pt idx="0">
                  <c:v>1.0</c:v>
                </c:pt>
                <c:pt idx="1">
                  <c:v>1.25</c:v>
                </c:pt>
                <c:pt idx="2">
                  <c:v>2.79</c:v>
                </c:pt>
                <c:pt idx="3">
                  <c:v>7.0</c:v>
                </c:pt>
                <c:pt idx="4">
                  <c:v>3.47</c:v>
                </c:pt>
              </c:numCache>
            </c:numRef>
          </c:yVal>
          <c:smooth val="0"/>
        </c:ser>
        <c:ser>
          <c:idx val="1"/>
          <c:order val="1"/>
          <c:tx>
            <c:v>"TRIF KO - 0.1"</c:v>
          </c:tx>
          <c:spPr>
            <a:ln>
              <a:solidFill>
                <a:schemeClr val="accent1"/>
              </a:solidFill>
            </a:ln>
          </c:spPr>
          <c:marker>
            <c:symbol val="diamond"/>
            <c:size val="7"/>
            <c:spPr>
              <a:solidFill>
                <a:schemeClr val="accent1"/>
              </a:solidFill>
              <a:ln>
                <a:solidFill>
                  <a:schemeClr val="accent1"/>
                </a:solidFill>
              </a:ln>
            </c:spPr>
          </c:marker>
          <c:xVal>
            <c:numRef>
              <c:f>Sheet1!$O$19:$O$23</c:f>
              <c:numCache>
                <c:formatCode>General</c:formatCode>
                <c:ptCount val="5"/>
                <c:pt idx="0">
                  <c:v>0.0</c:v>
                </c:pt>
                <c:pt idx="1">
                  <c:v>10.0</c:v>
                </c:pt>
                <c:pt idx="2">
                  <c:v>30.0</c:v>
                </c:pt>
                <c:pt idx="3">
                  <c:v>60.0</c:v>
                </c:pt>
                <c:pt idx="4">
                  <c:v>120.0</c:v>
                </c:pt>
              </c:numCache>
            </c:numRef>
          </c:xVal>
          <c:yVal>
            <c:numRef>
              <c:f>Sheet1!$P$19:$P$23</c:f>
              <c:numCache>
                <c:formatCode>General</c:formatCode>
                <c:ptCount val="5"/>
                <c:pt idx="0">
                  <c:v>1.0</c:v>
                </c:pt>
                <c:pt idx="1">
                  <c:v>0.85</c:v>
                </c:pt>
                <c:pt idx="2">
                  <c:v>2.54</c:v>
                </c:pt>
                <c:pt idx="3">
                  <c:v>3.99</c:v>
                </c:pt>
                <c:pt idx="4">
                  <c:v>1.58</c:v>
                </c:pt>
              </c:numCache>
            </c:numRef>
          </c:yVal>
          <c:smooth val="0"/>
        </c:ser>
        <c:ser>
          <c:idx val="2"/>
          <c:order val="2"/>
          <c:tx>
            <c:v>MyD88 KO - 1</c:v>
          </c:tx>
          <c:spPr>
            <a:ln>
              <a:solidFill>
                <a:schemeClr val="accent2"/>
              </a:solidFill>
              <a:prstDash val="sysDash"/>
            </a:ln>
          </c:spPr>
          <c:marker>
            <c:symbol val="square"/>
            <c:size val="7"/>
            <c:spPr>
              <a:solidFill>
                <a:schemeClr val="accent2"/>
              </a:solidFill>
              <a:ln>
                <a:solidFill>
                  <a:schemeClr val="accent2"/>
                </a:solidFill>
              </a:ln>
            </c:spPr>
          </c:marker>
          <c:xVal>
            <c:numRef>
              <c:f>Sheet1!$O$9:$O$13</c:f>
              <c:numCache>
                <c:formatCode>General</c:formatCode>
                <c:ptCount val="5"/>
                <c:pt idx="0">
                  <c:v>0.0</c:v>
                </c:pt>
                <c:pt idx="1">
                  <c:v>10.0</c:v>
                </c:pt>
                <c:pt idx="2">
                  <c:v>30.0</c:v>
                </c:pt>
                <c:pt idx="3">
                  <c:v>60.0</c:v>
                </c:pt>
                <c:pt idx="4">
                  <c:v>120.0</c:v>
                </c:pt>
              </c:numCache>
            </c:numRef>
          </c:xVal>
          <c:yVal>
            <c:numRef>
              <c:f>Sheet1!$P$9:$P$13</c:f>
              <c:numCache>
                <c:formatCode>General</c:formatCode>
                <c:ptCount val="5"/>
                <c:pt idx="0">
                  <c:v>1.0</c:v>
                </c:pt>
                <c:pt idx="1">
                  <c:v>0.8</c:v>
                </c:pt>
                <c:pt idx="2">
                  <c:v>7.17</c:v>
                </c:pt>
                <c:pt idx="3">
                  <c:v>8.0</c:v>
                </c:pt>
                <c:pt idx="4">
                  <c:v>6.07</c:v>
                </c:pt>
              </c:numCache>
            </c:numRef>
          </c:yVal>
          <c:smooth val="0"/>
        </c:ser>
        <c:ser>
          <c:idx val="3"/>
          <c:order val="3"/>
          <c:tx>
            <c:v>TRIF KO - 1</c:v>
          </c:tx>
          <c:spPr>
            <a:ln>
              <a:solidFill>
                <a:schemeClr val="accent1"/>
              </a:solidFill>
              <a:prstDash val="sysDash"/>
            </a:ln>
          </c:spPr>
          <c:marker>
            <c:symbol val="diamond"/>
            <c:size val="7"/>
            <c:spPr>
              <a:solidFill>
                <a:schemeClr val="accent1"/>
              </a:solidFill>
              <a:ln>
                <a:solidFill>
                  <a:schemeClr val="accent1"/>
                </a:solidFill>
              </a:ln>
            </c:spPr>
          </c:marker>
          <c:xVal>
            <c:numRef>
              <c:f>Sheet1!$O$24:$O$28</c:f>
              <c:numCache>
                <c:formatCode>General</c:formatCode>
                <c:ptCount val="5"/>
                <c:pt idx="0">
                  <c:v>0.0</c:v>
                </c:pt>
                <c:pt idx="1">
                  <c:v>10.0</c:v>
                </c:pt>
                <c:pt idx="2">
                  <c:v>30.0</c:v>
                </c:pt>
                <c:pt idx="3">
                  <c:v>60.0</c:v>
                </c:pt>
                <c:pt idx="4">
                  <c:v>120.0</c:v>
                </c:pt>
              </c:numCache>
            </c:numRef>
          </c:xVal>
          <c:yVal>
            <c:numRef>
              <c:f>Sheet1!$P$24:$P$28</c:f>
              <c:numCache>
                <c:formatCode>General</c:formatCode>
                <c:ptCount val="5"/>
                <c:pt idx="0">
                  <c:v>1.0</c:v>
                </c:pt>
                <c:pt idx="1">
                  <c:v>3.12</c:v>
                </c:pt>
                <c:pt idx="2">
                  <c:v>5.5</c:v>
                </c:pt>
                <c:pt idx="3">
                  <c:v>4.1</c:v>
                </c:pt>
                <c:pt idx="4">
                  <c:v>3.96</c:v>
                </c:pt>
              </c:numCache>
            </c:numRef>
          </c:yVal>
          <c:smooth val="0"/>
        </c:ser>
        <c:ser>
          <c:idx val="4"/>
          <c:order val="4"/>
          <c:tx>
            <c:v>MyD88 - 10</c:v>
          </c:tx>
          <c:spPr>
            <a:ln>
              <a:solidFill>
                <a:schemeClr val="accent2"/>
              </a:solidFill>
              <a:prstDash val="lgDash"/>
            </a:ln>
          </c:spPr>
          <c:marker>
            <c:symbol val="square"/>
            <c:size val="7"/>
            <c:spPr>
              <a:solidFill>
                <a:schemeClr val="accent2"/>
              </a:solidFill>
              <a:ln>
                <a:solidFill>
                  <a:schemeClr val="accent2"/>
                </a:solidFill>
              </a:ln>
            </c:spPr>
          </c:marker>
          <c:xVal>
            <c:numRef>
              <c:f>Sheet1!$O$14:$O$18</c:f>
              <c:numCache>
                <c:formatCode>General</c:formatCode>
                <c:ptCount val="5"/>
                <c:pt idx="0">
                  <c:v>0.0</c:v>
                </c:pt>
                <c:pt idx="1">
                  <c:v>10.0</c:v>
                </c:pt>
                <c:pt idx="2">
                  <c:v>30.0</c:v>
                </c:pt>
                <c:pt idx="3">
                  <c:v>60.0</c:v>
                </c:pt>
                <c:pt idx="4">
                  <c:v>120.0</c:v>
                </c:pt>
              </c:numCache>
            </c:numRef>
          </c:xVal>
          <c:yVal>
            <c:numRef>
              <c:f>Sheet1!$P$14:$P$18</c:f>
              <c:numCache>
                <c:formatCode>General</c:formatCode>
                <c:ptCount val="5"/>
                <c:pt idx="0">
                  <c:v>1.0</c:v>
                </c:pt>
                <c:pt idx="1">
                  <c:v>0.73</c:v>
                </c:pt>
                <c:pt idx="2">
                  <c:v>8.739999999999998</c:v>
                </c:pt>
                <c:pt idx="3">
                  <c:v>7.26</c:v>
                </c:pt>
                <c:pt idx="4">
                  <c:v>5.17</c:v>
                </c:pt>
              </c:numCache>
            </c:numRef>
          </c:yVal>
          <c:smooth val="0"/>
        </c:ser>
        <c:ser>
          <c:idx val="5"/>
          <c:order val="5"/>
          <c:tx>
            <c:v>TRIF KO - 10</c:v>
          </c:tx>
          <c:spPr>
            <a:ln>
              <a:solidFill>
                <a:schemeClr val="accent1"/>
              </a:solidFill>
              <a:prstDash val="lgDash"/>
            </a:ln>
          </c:spPr>
          <c:marker>
            <c:symbol val="diamond"/>
            <c:size val="7"/>
            <c:spPr>
              <a:solidFill>
                <a:schemeClr val="accent1"/>
              </a:solidFill>
              <a:ln>
                <a:solidFill>
                  <a:schemeClr val="accent1"/>
                </a:solidFill>
              </a:ln>
            </c:spPr>
          </c:marker>
          <c:xVal>
            <c:numRef>
              <c:f>Sheet1!$O$29:$O$33</c:f>
              <c:numCache>
                <c:formatCode>General</c:formatCode>
                <c:ptCount val="5"/>
                <c:pt idx="0">
                  <c:v>0.0</c:v>
                </c:pt>
                <c:pt idx="1">
                  <c:v>10.0</c:v>
                </c:pt>
                <c:pt idx="2">
                  <c:v>30.0</c:v>
                </c:pt>
                <c:pt idx="3">
                  <c:v>60.0</c:v>
                </c:pt>
                <c:pt idx="4">
                  <c:v>120.0</c:v>
                </c:pt>
              </c:numCache>
            </c:numRef>
          </c:xVal>
          <c:yVal>
            <c:numRef>
              <c:f>Sheet1!$P$29:$P$33</c:f>
              <c:numCache>
                <c:formatCode>General</c:formatCode>
                <c:ptCount val="5"/>
                <c:pt idx="0">
                  <c:v>1.0</c:v>
                </c:pt>
                <c:pt idx="1">
                  <c:v>5.42</c:v>
                </c:pt>
                <c:pt idx="2">
                  <c:v>5.91</c:v>
                </c:pt>
                <c:pt idx="3">
                  <c:v>4.91</c:v>
                </c:pt>
                <c:pt idx="4">
                  <c:v>4.45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90574104"/>
        <c:axId val="790450904"/>
      </c:scatterChart>
      <c:valAx>
        <c:axId val="790574104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Time (minutes)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790450904"/>
        <c:crosses val="autoZero"/>
        <c:crossBetween val="midCat"/>
      </c:valAx>
      <c:valAx>
        <c:axId val="790450904"/>
        <c:scaling>
          <c:orientation val="minMax"/>
        </c:scaling>
        <c:delete val="0"/>
        <c:axPos val="l"/>
        <c:majorGridlines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AU - normalized to zero hour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790574104"/>
        <c:crosses val="autoZero"/>
        <c:crossBetween val="midCat"/>
      </c:valAx>
    </c:plotArea>
    <c:legend>
      <c:legendPos val="r"/>
      <c:layout/>
      <c:overlay val="0"/>
    </c:legend>
    <c:plotVisOnly val="1"/>
    <c:dispBlanksAs val="gap"/>
    <c:showDLblsOverMax val="0"/>
  </c:chart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C1B2D6-ED6B-0446-9266-6659C52DD464}" type="datetimeFigureOut">
              <a:rPr lang="en-US" smtClean="0"/>
              <a:pPr/>
              <a:t>4/1/13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012FD7-4464-654A-BE67-E7AA274A996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0117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275209-0C19-E74D-80E2-79CA0592B398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28EB1-C1B1-B84F-95FD-C6B483A886AD}" type="datetimeFigureOut">
              <a:rPr lang="en-US" smtClean="0"/>
              <a:pPr/>
              <a:t>4/1/13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27C2C-3B5B-A44A-B45B-9BCED06E00A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28EB1-C1B1-B84F-95FD-C6B483A886AD}" type="datetimeFigureOut">
              <a:rPr lang="en-US" smtClean="0"/>
              <a:pPr/>
              <a:t>4/1/13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27C2C-3B5B-A44A-B45B-9BCED06E00A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28EB1-C1B1-B84F-95FD-C6B483A886AD}" type="datetimeFigureOut">
              <a:rPr lang="en-US" smtClean="0"/>
              <a:pPr/>
              <a:t>4/1/13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27C2C-3B5B-A44A-B45B-9BCED06E00A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28EB1-C1B1-B84F-95FD-C6B483A886AD}" type="datetimeFigureOut">
              <a:rPr lang="en-US" smtClean="0"/>
              <a:pPr/>
              <a:t>4/1/13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27C2C-3B5B-A44A-B45B-9BCED06E00A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28EB1-C1B1-B84F-95FD-C6B483A886AD}" type="datetimeFigureOut">
              <a:rPr lang="en-US" smtClean="0"/>
              <a:pPr/>
              <a:t>4/1/13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27C2C-3B5B-A44A-B45B-9BCED06E00A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28EB1-C1B1-B84F-95FD-C6B483A886AD}" type="datetimeFigureOut">
              <a:rPr lang="en-US" smtClean="0"/>
              <a:pPr/>
              <a:t>4/1/13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27C2C-3B5B-A44A-B45B-9BCED06E00A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28EB1-C1B1-B84F-95FD-C6B483A886AD}" type="datetimeFigureOut">
              <a:rPr lang="en-US" smtClean="0"/>
              <a:pPr/>
              <a:t>4/1/13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27C2C-3B5B-A44A-B45B-9BCED06E00A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28EB1-C1B1-B84F-95FD-C6B483A886AD}" type="datetimeFigureOut">
              <a:rPr lang="en-US" smtClean="0"/>
              <a:pPr/>
              <a:t>4/1/13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27C2C-3B5B-A44A-B45B-9BCED06E00A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28EB1-C1B1-B84F-95FD-C6B483A886AD}" type="datetimeFigureOut">
              <a:rPr lang="en-US" smtClean="0"/>
              <a:pPr/>
              <a:t>4/1/13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27C2C-3B5B-A44A-B45B-9BCED06E00A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28EB1-C1B1-B84F-95FD-C6B483A886AD}" type="datetimeFigureOut">
              <a:rPr lang="en-US" smtClean="0"/>
              <a:pPr/>
              <a:t>4/1/13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27C2C-3B5B-A44A-B45B-9BCED06E00A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28EB1-C1B1-B84F-95FD-C6B483A886AD}" type="datetimeFigureOut">
              <a:rPr lang="en-US" smtClean="0"/>
              <a:pPr/>
              <a:t>4/1/13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27C2C-3B5B-A44A-B45B-9BCED06E00A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D28EB1-C1B1-B84F-95FD-C6B483A886AD}" type="datetimeFigureOut">
              <a:rPr lang="en-US" smtClean="0"/>
              <a:pPr/>
              <a:t>4/1/13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927C2C-3B5B-A44A-B45B-9BCED06E00AF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2.tiff"/><Relationship Id="rId5" Type="http://schemas.openxmlformats.org/officeDocument/2006/relationships/image" Target="../media/image3.tiff"/><Relationship Id="rId6" Type="http://schemas.openxmlformats.org/officeDocument/2006/relationships/chart" Target="../charts/chart1.xml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4" Type="http://schemas.openxmlformats.org/officeDocument/2006/relationships/image" Target="../media/image6.tiff"/><Relationship Id="rId5" Type="http://schemas.openxmlformats.org/officeDocument/2006/relationships/image" Target="../media/image7.tiff"/><Relationship Id="rId6" Type="http://schemas.openxmlformats.org/officeDocument/2006/relationships/chart" Target="../charts/chart2.xml"/><Relationship Id="rId7" Type="http://schemas.openxmlformats.org/officeDocument/2006/relationships/chart" Target="../charts/chart3.xml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4" Type="http://schemas.openxmlformats.org/officeDocument/2006/relationships/image" Target="../media/image6.tiff"/><Relationship Id="rId5" Type="http://schemas.openxmlformats.org/officeDocument/2006/relationships/image" Target="../media/image7.tiff"/><Relationship Id="rId6" Type="http://schemas.openxmlformats.org/officeDocument/2006/relationships/chart" Target="../charts/chart4.xml"/><Relationship Id="rId7" Type="http://schemas.openxmlformats.org/officeDocument/2006/relationships/chart" Target="../charts/chart5.xml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tiff"/><Relationship Id="rId3" Type="http://schemas.openxmlformats.org/officeDocument/2006/relationships/chart" Target="../charts/char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4" Type="http://schemas.openxmlformats.org/officeDocument/2006/relationships/chart" Target="../charts/chart7.xml"/><Relationship Id="rId5" Type="http://schemas.openxmlformats.org/officeDocument/2006/relationships/chart" Target="../charts/chart8.xml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tiff"/><Relationship Id="rId3" Type="http://schemas.openxmlformats.org/officeDocument/2006/relationships/chart" Target="../charts/char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265499"/>
            <a:ext cx="7772400" cy="1470025"/>
          </a:xfrm>
        </p:spPr>
        <p:txBody>
          <a:bodyPr/>
          <a:lstStyle/>
          <a:p>
            <a:r>
              <a:rPr lang="en-US" dirty="0" smtClean="0"/>
              <a:t>LPS responses</a:t>
            </a:r>
            <a:br>
              <a:rPr lang="en-US" dirty="0" smtClean="0"/>
            </a:br>
            <a:r>
              <a:rPr lang="en-US" dirty="0" smtClean="0"/>
              <a:t>TRIF vs. MyD88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Diana Rios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 descr="EMSA031011 copy.tif"/>
          <p:cNvPicPr>
            <a:picLocks noChangeAspect="1"/>
          </p:cNvPicPr>
          <p:nvPr/>
        </p:nvPicPr>
        <p:blipFill>
          <a:blip r:embed="rId3"/>
          <a:srcRect t="10242" r="49814" b="10242"/>
          <a:stretch>
            <a:fillRect/>
          </a:stretch>
        </p:blipFill>
        <p:spPr>
          <a:xfrm>
            <a:off x="2398547" y="5875954"/>
            <a:ext cx="4375837" cy="70992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5" name="TextBox 34"/>
          <p:cNvSpPr txBox="1"/>
          <p:nvPr/>
        </p:nvSpPr>
        <p:spPr>
          <a:xfrm>
            <a:off x="2417474" y="5598422"/>
            <a:ext cx="47195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Arial"/>
                <a:cs typeface="Arial"/>
              </a:rPr>
              <a:t> 0    10   30    60  120 240   0    10    30   60   120  240</a:t>
            </a:r>
            <a:endParaRPr lang="en-US" sz="1400" dirty="0">
              <a:latin typeface="Arial"/>
              <a:cs typeface="Arial"/>
            </a:endParaRPr>
          </a:p>
        </p:txBody>
      </p:sp>
      <p:cxnSp>
        <p:nvCxnSpPr>
          <p:cNvPr id="37" name="Straight Connector 36"/>
          <p:cNvCxnSpPr/>
          <p:nvPr/>
        </p:nvCxnSpPr>
        <p:spPr>
          <a:xfrm flipV="1">
            <a:off x="2398547" y="5598422"/>
            <a:ext cx="2165013" cy="1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V="1">
            <a:off x="4609371" y="5598421"/>
            <a:ext cx="2165013" cy="1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2275304" y="5248045"/>
            <a:ext cx="2740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Arial"/>
                <a:cs typeface="Arial"/>
              </a:rPr>
              <a:t>Wild Type</a:t>
            </a:r>
            <a:endParaRPr lang="en-US" b="1" dirty="0">
              <a:latin typeface="Arial"/>
              <a:cs typeface="Arial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4320578" y="5285951"/>
            <a:ext cx="2740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Arial"/>
                <a:cs typeface="Arial"/>
              </a:rPr>
              <a:t>TRIF -/-</a:t>
            </a:r>
            <a:endParaRPr lang="en-US" b="1" dirty="0">
              <a:latin typeface="Arial"/>
              <a:cs typeface="Arial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6774384" y="6081059"/>
            <a:ext cx="15947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 smtClean="0">
                <a:latin typeface="Arial"/>
                <a:cs typeface="Arial"/>
              </a:rPr>
              <a:t>NFkB</a:t>
            </a:r>
            <a:r>
              <a:rPr lang="en-US" sz="1400" b="1" dirty="0" smtClean="0">
                <a:latin typeface="Arial"/>
                <a:cs typeface="Arial"/>
              </a:rPr>
              <a:t> (EMSA)</a:t>
            </a:r>
            <a:endParaRPr lang="en-US" sz="1400" b="1" dirty="0">
              <a:latin typeface="Arial"/>
              <a:cs typeface="Arial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176936" y="224118"/>
            <a:ext cx="8873879" cy="2152806"/>
            <a:chOff x="176936" y="224118"/>
            <a:chExt cx="8873879" cy="2152806"/>
          </a:xfrm>
        </p:grpSpPr>
        <p:pic>
          <p:nvPicPr>
            <p:cNvPr id="5" name="Picture 4" descr="kinase030911_ikk2_lps.tif"/>
            <p:cNvPicPr>
              <a:picLocks noChangeAspect="1"/>
            </p:cNvPicPr>
            <p:nvPr/>
          </p:nvPicPr>
          <p:blipFill>
            <a:blip r:embed="rId4"/>
            <a:srcRect l="6593" t="23810" r="2198" b="11905"/>
            <a:stretch>
              <a:fillRect/>
            </a:stretch>
          </p:blipFill>
          <p:spPr>
            <a:xfrm>
              <a:off x="1725547" y="1888913"/>
              <a:ext cx="6000598" cy="48801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6" name="Picture 5" descr="KINASE030911_LPS.tif"/>
            <p:cNvPicPr>
              <a:picLocks noChangeAspect="1"/>
            </p:cNvPicPr>
            <p:nvPr/>
          </p:nvPicPr>
          <p:blipFill>
            <a:blip r:embed="rId5"/>
            <a:srcRect l="2731" t="10417" r="7802" b="52083"/>
            <a:stretch>
              <a:fillRect/>
            </a:stretch>
          </p:blipFill>
          <p:spPr>
            <a:xfrm>
              <a:off x="1734944" y="1331465"/>
              <a:ext cx="5983154" cy="46960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9" name="TextBox 8"/>
            <p:cNvSpPr txBox="1"/>
            <p:nvPr/>
          </p:nvSpPr>
          <p:spPr>
            <a:xfrm>
              <a:off x="1819217" y="1036998"/>
              <a:ext cx="59994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Arial"/>
                  <a:cs typeface="Arial"/>
                </a:rPr>
                <a:t>  0   5   15   30  45   60  90 120          0    5   15   30   45  60   90 120  240</a:t>
              </a:r>
              <a:endParaRPr lang="en-US" sz="1400" dirty="0">
                <a:latin typeface="Arial"/>
                <a:cs typeface="Arial"/>
              </a:endParaRPr>
            </a:p>
          </p:txBody>
        </p:sp>
        <p:cxnSp>
          <p:nvCxnSpPr>
            <p:cNvPr id="12" name="Straight Connector 11"/>
            <p:cNvCxnSpPr/>
            <p:nvPr/>
          </p:nvCxnSpPr>
          <p:spPr>
            <a:xfrm flipV="1">
              <a:off x="1725547" y="1036997"/>
              <a:ext cx="2749979" cy="1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4708625" y="1033820"/>
              <a:ext cx="3017520" cy="3177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176936" y="1022964"/>
              <a:ext cx="178022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latin typeface="Arial"/>
                  <a:cs typeface="Arial"/>
                </a:rPr>
                <a:t>100 </a:t>
              </a:r>
              <a:r>
                <a:rPr lang="en-US" sz="1400" b="1" dirty="0" err="1" smtClean="0">
                  <a:latin typeface="Arial"/>
                  <a:cs typeface="Arial"/>
                </a:rPr>
                <a:t>ng</a:t>
              </a:r>
              <a:r>
                <a:rPr lang="en-US" sz="1400" b="1" dirty="0" smtClean="0">
                  <a:latin typeface="Arial"/>
                  <a:cs typeface="Arial"/>
                </a:rPr>
                <a:t> LPS (min)</a:t>
              </a:r>
              <a:endParaRPr lang="en-US" sz="1400" b="1" dirty="0">
                <a:latin typeface="Arial"/>
                <a:cs typeface="Arial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734944" y="678762"/>
              <a:ext cx="27405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>
                  <a:latin typeface="Arial"/>
                  <a:cs typeface="Arial"/>
                </a:rPr>
                <a:t>Wild Type</a:t>
              </a:r>
              <a:endParaRPr lang="en-US" b="1" dirty="0">
                <a:latin typeface="Arial"/>
                <a:cs typeface="Arial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4889496" y="689618"/>
              <a:ext cx="27405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>
                  <a:latin typeface="Arial"/>
                  <a:cs typeface="Arial"/>
                </a:rPr>
                <a:t>TRIF -/-</a:t>
              </a:r>
              <a:endParaRPr lang="en-US" b="1" dirty="0">
                <a:latin typeface="Arial"/>
                <a:cs typeface="Arial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7695208" y="1344775"/>
              <a:ext cx="132857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err="1">
                  <a:latin typeface="Arial"/>
                  <a:cs typeface="Arial"/>
                </a:rPr>
                <a:t>p</a:t>
              </a:r>
              <a:r>
                <a:rPr lang="en-US" sz="1400" b="1" dirty="0" err="1" smtClean="0">
                  <a:latin typeface="Arial"/>
                  <a:cs typeface="Arial"/>
                </a:rPr>
                <a:t>-GST-IkBα</a:t>
              </a:r>
              <a:endParaRPr lang="en-US" sz="1400" b="1" dirty="0">
                <a:latin typeface="Arial"/>
                <a:cs typeface="Arial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7706063" y="1954049"/>
              <a:ext cx="124010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latin typeface="Arial"/>
                  <a:cs typeface="Arial"/>
                </a:rPr>
                <a:t>IKK2</a:t>
              </a:r>
              <a:endParaRPr lang="en-US" sz="1400" b="1" dirty="0">
                <a:latin typeface="Arial"/>
                <a:cs typeface="Arial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7260227" y="224118"/>
              <a:ext cx="17905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3/9/11</a:t>
              </a:r>
              <a:endParaRPr lang="en-US" dirty="0"/>
            </a:p>
          </p:txBody>
        </p:sp>
      </p:grpSp>
      <p:graphicFrame>
        <p:nvGraphicFramePr>
          <p:cNvPr id="20" name="Chart 19"/>
          <p:cNvGraphicFramePr/>
          <p:nvPr/>
        </p:nvGraphicFramePr>
        <p:xfrm>
          <a:off x="2451060" y="2504845"/>
          <a:ext cx="46101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22" name="TextBox 21"/>
          <p:cNvSpPr txBox="1"/>
          <p:nvPr/>
        </p:nvSpPr>
        <p:spPr>
          <a:xfrm>
            <a:off x="7136984" y="3077882"/>
            <a:ext cx="16859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*Did not include 15 min WT in quantification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kinase070911_1nglps.tif"/>
          <p:cNvPicPr>
            <a:picLocks noChangeAspect="1"/>
          </p:cNvPicPr>
          <p:nvPr/>
        </p:nvPicPr>
        <p:blipFill>
          <a:blip r:embed="rId2"/>
          <a:srcRect l="6615" t="9621" r="7560" b="48106"/>
          <a:stretch>
            <a:fillRect/>
          </a:stretch>
        </p:blipFill>
        <p:spPr>
          <a:xfrm>
            <a:off x="1645707" y="1120732"/>
            <a:ext cx="5607649" cy="5425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1752976" y="889875"/>
            <a:ext cx="20701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0    5   15  30  45  60  90  120</a:t>
            </a:r>
            <a:endParaRPr lang="en-US" sz="12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3543676" y="894533"/>
            <a:ext cx="20701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 0   5   15  30  45  60  90  120</a:t>
            </a:r>
            <a:endParaRPr lang="en-US" sz="12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5347076" y="894533"/>
            <a:ext cx="20701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0    5   15  30  45  60  90  120</a:t>
            </a:r>
            <a:endParaRPr lang="en-US" sz="1200" b="1" dirty="0"/>
          </a:p>
        </p:txBody>
      </p:sp>
      <p:pic>
        <p:nvPicPr>
          <p:cNvPr id="5" name="Picture 4" descr="kinase070911_100nglps.tif"/>
          <p:cNvPicPr>
            <a:picLocks noChangeAspect="1"/>
          </p:cNvPicPr>
          <p:nvPr/>
        </p:nvPicPr>
        <p:blipFill>
          <a:blip r:embed="rId3"/>
          <a:srcRect l="2092" t="9407" r="4185" b="47037"/>
          <a:stretch>
            <a:fillRect/>
          </a:stretch>
        </p:blipFill>
        <p:spPr>
          <a:xfrm>
            <a:off x="1628865" y="2644699"/>
            <a:ext cx="5615012" cy="58034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1736134" y="2409874"/>
            <a:ext cx="20701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 0    5   15  30  45  60  90 120</a:t>
            </a:r>
            <a:endParaRPr lang="en-US" sz="12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3526834" y="2414532"/>
            <a:ext cx="20701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 0   5   15  30  45  60  90  120</a:t>
            </a:r>
            <a:endParaRPr lang="en-US" sz="12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5330234" y="2414532"/>
            <a:ext cx="20701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 0    5   15   30  45  60  90  120</a:t>
            </a:r>
            <a:endParaRPr lang="en-US" sz="1200" b="1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797426" y="889875"/>
            <a:ext cx="1790700" cy="1588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437256" y="893049"/>
            <a:ext cx="1790700" cy="1588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3645276" y="894637"/>
            <a:ext cx="1720850" cy="1588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1786934" y="2427232"/>
            <a:ext cx="1790700" cy="1588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5426764" y="2430406"/>
            <a:ext cx="1790700" cy="1588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3634784" y="2431994"/>
            <a:ext cx="1720850" cy="1588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2121276" y="508359"/>
            <a:ext cx="1149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WT</a:t>
            </a:r>
            <a:endParaRPr lang="en-US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3950076" y="522131"/>
            <a:ext cx="1149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TRIF -/-</a:t>
            </a:r>
            <a:endParaRPr lang="en-US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5759826" y="508359"/>
            <a:ext cx="1308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MyD88 -/-</a:t>
            </a:r>
            <a:endParaRPr lang="en-US" b="1" dirty="0"/>
          </a:p>
        </p:txBody>
      </p:sp>
      <p:sp>
        <p:nvSpPr>
          <p:cNvPr id="28" name="TextBox 27"/>
          <p:cNvSpPr txBox="1"/>
          <p:nvPr/>
        </p:nvSpPr>
        <p:spPr>
          <a:xfrm>
            <a:off x="1903083" y="2134020"/>
            <a:ext cx="1149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WT</a:t>
            </a:r>
            <a:endParaRPr lang="en-US" b="1" dirty="0"/>
          </a:p>
        </p:txBody>
      </p:sp>
      <p:sp>
        <p:nvSpPr>
          <p:cNvPr id="29" name="TextBox 28"/>
          <p:cNvSpPr txBox="1"/>
          <p:nvPr/>
        </p:nvSpPr>
        <p:spPr>
          <a:xfrm>
            <a:off x="3731883" y="2147792"/>
            <a:ext cx="1149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TRIF -/-</a:t>
            </a:r>
            <a:endParaRPr lang="en-US" b="1" dirty="0"/>
          </a:p>
        </p:txBody>
      </p:sp>
      <p:sp>
        <p:nvSpPr>
          <p:cNvPr id="30" name="TextBox 29"/>
          <p:cNvSpPr txBox="1"/>
          <p:nvPr/>
        </p:nvSpPr>
        <p:spPr>
          <a:xfrm>
            <a:off x="5541633" y="2134020"/>
            <a:ext cx="1333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MyD88 -/-</a:t>
            </a:r>
            <a:endParaRPr lang="en-US" b="1" dirty="0"/>
          </a:p>
        </p:txBody>
      </p:sp>
      <p:sp>
        <p:nvSpPr>
          <p:cNvPr id="32" name="TextBox 31"/>
          <p:cNvSpPr txBox="1"/>
          <p:nvPr/>
        </p:nvSpPr>
        <p:spPr>
          <a:xfrm>
            <a:off x="603577" y="1171532"/>
            <a:ext cx="1159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1 </a:t>
            </a:r>
            <a:r>
              <a:rPr lang="en-US" b="1" dirty="0" err="1" smtClean="0"/>
              <a:t>ng</a:t>
            </a:r>
            <a:r>
              <a:rPr lang="en-US" b="1" dirty="0" smtClean="0"/>
              <a:t> LPS</a:t>
            </a:r>
            <a:endParaRPr lang="en-US" b="1" dirty="0"/>
          </a:p>
        </p:txBody>
      </p:sp>
      <p:sp>
        <p:nvSpPr>
          <p:cNvPr id="33" name="TextBox 32"/>
          <p:cNvSpPr txBox="1"/>
          <p:nvPr/>
        </p:nvSpPr>
        <p:spPr>
          <a:xfrm>
            <a:off x="380273" y="2691531"/>
            <a:ext cx="1445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100 </a:t>
            </a:r>
            <a:r>
              <a:rPr lang="en-US" b="1" dirty="0" err="1" smtClean="0"/>
              <a:t>ng</a:t>
            </a:r>
            <a:r>
              <a:rPr lang="en-US" b="1" dirty="0" smtClean="0"/>
              <a:t> LPS</a:t>
            </a:r>
            <a:endParaRPr lang="en-US" b="1" dirty="0"/>
          </a:p>
        </p:txBody>
      </p:sp>
      <p:pic>
        <p:nvPicPr>
          <p:cNvPr id="27" name="Picture 26" descr="KINASE070911_NEMO_1NGLPS_2.tif"/>
          <p:cNvPicPr>
            <a:picLocks noChangeAspect="1"/>
          </p:cNvPicPr>
          <p:nvPr/>
        </p:nvPicPr>
        <p:blipFill>
          <a:blip r:embed="rId4"/>
          <a:srcRect l="4424" t="67989" r="7038" b="12748"/>
          <a:stretch>
            <a:fillRect/>
          </a:stretch>
        </p:blipFill>
        <p:spPr>
          <a:xfrm>
            <a:off x="1645707" y="1791818"/>
            <a:ext cx="5582249" cy="28176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1" name="Picture 30" descr="KINASE070911_NEMO_100NGLPS_2.tif"/>
          <p:cNvPicPr>
            <a:picLocks noChangeAspect="1"/>
          </p:cNvPicPr>
          <p:nvPr/>
        </p:nvPicPr>
        <p:blipFill>
          <a:blip r:embed="rId5"/>
          <a:srcRect l="9115" t="62500" r="5672" b="8929"/>
          <a:stretch>
            <a:fillRect/>
          </a:stretch>
        </p:blipFill>
        <p:spPr>
          <a:xfrm>
            <a:off x="1860738" y="3280712"/>
            <a:ext cx="5392618" cy="42515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4" name="TextBox 33"/>
          <p:cNvSpPr txBox="1"/>
          <p:nvPr/>
        </p:nvSpPr>
        <p:spPr>
          <a:xfrm>
            <a:off x="7336543" y="1704253"/>
            <a:ext cx="796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NEMO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7326051" y="3336538"/>
            <a:ext cx="796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NEMO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7310130" y="1171532"/>
            <a:ext cx="1612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GST-</a:t>
            </a:r>
            <a:r>
              <a:rPr lang="en-US" dirty="0" err="1" smtClean="0"/>
              <a:t>IkBa</a:t>
            </a:r>
            <a:r>
              <a:rPr lang="en-US" dirty="0" smtClean="0"/>
              <a:t> (1-54)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7243877" y="2691531"/>
            <a:ext cx="1612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GST-</a:t>
            </a:r>
            <a:r>
              <a:rPr lang="en-US" dirty="0" err="1" smtClean="0"/>
              <a:t>IkBa</a:t>
            </a:r>
            <a:r>
              <a:rPr lang="en-US" dirty="0" smtClean="0"/>
              <a:t> (1-54)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7499350" y="217729"/>
            <a:ext cx="11515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7/9/11</a:t>
            </a:r>
            <a:endParaRPr lang="en-US" dirty="0"/>
          </a:p>
        </p:txBody>
      </p:sp>
      <p:graphicFrame>
        <p:nvGraphicFramePr>
          <p:cNvPr id="38" name="Chart 37"/>
          <p:cNvGraphicFramePr/>
          <p:nvPr/>
        </p:nvGraphicFramePr>
        <p:xfrm>
          <a:off x="380273" y="3914588"/>
          <a:ext cx="42545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39" name="Chart 38"/>
          <p:cNvGraphicFramePr/>
          <p:nvPr/>
        </p:nvGraphicFramePr>
        <p:xfrm>
          <a:off x="4572000" y="3914588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kinase070911_1nglps.tif"/>
          <p:cNvPicPr>
            <a:picLocks noChangeAspect="1"/>
          </p:cNvPicPr>
          <p:nvPr/>
        </p:nvPicPr>
        <p:blipFill>
          <a:blip r:embed="rId2"/>
          <a:srcRect l="6615" t="9621" r="7560" b="48106"/>
          <a:stretch>
            <a:fillRect/>
          </a:stretch>
        </p:blipFill>
        <p:spPr>
          <a:xfrm>
            <a:off x="1645707" y="1120732"/>
            <a:ext cx="5607649" cy="5425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1752976" y="889875"/>
            <a:ext cx="20701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0    5   15  30  45  60  90  120</a:t>
            </a:r>
            <a:endParaRPr lang="en-US" sz="12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3543676" y="894533"/>
            <a:ext cx="20701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 0   5   15  30  45  60  90  120</a:t>
            </a:r>
            <a:endParaRPr lang="en-US" sz="12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5347076" y="894533"/>
            <a:ext cx="20701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0    5   15  30  45  60  90  120</a:t>
            </a:r>
            <a:endParaRPr lang="en-US" sz="1200" b="1" dirty="0"/>
          </a:p>
        </p:txBody>
      </p:sp>
      <p:pic>
        <p:nvPicPr>
          <p:cNvPr id="5" name="Picture 4" descr="kinase070911_100nglps.tif"/>
          <p:cNvPicPr>
            <a:picLocks noChangeAspect="1"/>
          </p:cNvPicPr>
          <p:nvPr/>
        </p:nvPicPr>
        <p:blipFill>
          <a:blip r:embed="rId3"/>
          <a:srcRect l="2092" t="9407" r="4185" b="47037"/>
          <a:stretch>
            <a:fillRect/>
          </a:stretch>
        </p:blipFill>
        <p:spPr>
          <a:xfrm>
            <a:off x="1628865" y="2644699"/>
            <a:ext cx="5615012" cy="58034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1736134" y="2409874"/>
            <a:ext cx="20701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 0    5   15  30  45  60  90 120</a:t>
            </a:r>
            <a:endParaRPr lang="en-US" sz="12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3526834" y="2414532"/>
            <a:ext cx="20701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 0   5   15  30  45  60  90  120</a:t>
            </a:r>
            <a:endParaRPr lang="en-US" sz="12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5330234" y="2414532"/>
            <a:ext cx="20701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 0    5   15   30  45  60  90  120</a:t>
            </a:r>
            <a:endParaRPr lang="en-US" sz="1200" b="1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797426" y="889875"/>
            <a:ext cx="1790700" cy="1588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437256" y="893049"/>
            <a:ext cx="1790700" cy="1588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3645276" y="894637"/>
            <a:ext cx="1720850" cy="1588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1786934" y="2427232"/>
            <a:ext cx="1790700" cy="1588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5426764" y="2430406"/>
            <a:ext cx="1790700" cy="1588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3634784" y="2431994"/>
            <a:ext cx="1720850" cy="1588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2121276" y="508359"/>
            <a:ext cx="1149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WT</a:t>
            </a:r>
            <a:endParaRPr lang="en-US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3950076" y="522131"/>
            <a:ext cx="1149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TRIF -/-</a:t>
            </a:r>
            <a:endParaRPr lang="en-US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5759826" y="508359"/>
            <a:ext cx="1308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MyD88 -/-</a:t>
            </a:r>
            <a:endParaRPr lang="en-US" b="1" dirty="0"/>
          </a:p>
        </p:txBody>
      </p:sp>
      <p:sp>
        <p:nvSpPr>
          <p:cNvPr id="28" name="TextBox 27"/>
          <p:cNvSpPr txBox="1"/>
          <p:nvPr/>
        </p:nvSpPr>
        <p:spPr>
          <a:xfrm>
            <a:off x="1903083" y="2134020"/>
            <a:ext cx="1149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WT</a:t>
            </a:r>
            <a:endParaRPr lang="en-US" b="1" dirty="0"/>
          </a:p>
        </p:txBody>
      </p:sp>
      <p:sp>
        <p:nvSpPr>
          <p:cNvPr id="29" name="TextBox 28"/>
          <p:cNvSpPr txBox="1"/>
          <p:nvPr/>
        </p:nvSpPr>
        <p:spPr>
          <a:xfrm>
            <a:off x="3731883" y="2147792"/>
            <a:ext cx="1149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TRIF -/-</a:t>
            </a:r>
            <a:endParaRPr lang="en-US" b="1" dirty="0"/>
          </a:p>
        </p:txBody>
      </p:sp>
      <p:sp>
        <p:nvSpPr>
          <p:cNvPr id="30" name="TextBox 29"/>
          <p:cNvSpPr txBox="1"/>
          <p:nvPr/>
        </p:nvSpPr>
        <p:spPr>
          <a:xfrm>
            <a:off x="5541633" y="2134020"/>
            <a:ext cx="1333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MyD88 -/-</a:t>
            </a:r>
            <a:endParaRPr lang="en-US" b="1" dirty="0"/>
          </a:p>
        </p:txBody>
      </p:sp>
      <p:sp>
        <p:nvSpPr>
          <p:cNvPr id="32" name="TextBox 31"/>
          <p:cNvSpPr txBox="1"/>
          <p:nvPr/>
        </p:nvSpPr>
        <p:spPr>
          <a:xfrm>
            <a:off x="603577" y="1171532"/>
            <a:ext cx="1159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1 </a:t>
            </a:r>
            <a:r>
              <a:rPr lang="en-US" b="1" dirty="0" err="1" smtClean="0"/>
              <a:t>ng</a:t>
            </a:r>
            <a:r>
              <a:rPr lang="en-US" b="1" dirty="0" smtClean="0"/>
              <a:t> LPS</a:t>
            </a:r>
            <a:endParaRPr lang="en-US" b="1" dirty="0"/>
          </a:p>
        </p:txBody>
      </p:sp>
      <p:sp>
        <p:nvSpPr>
          <p:cNvPr id="33" name="TextBox 32"/>
          <p:cNvSpPr txBox="1"/>
          <p:nvPr/>
        </p:nvSpPr>
        <p:spPr>
          <a:xfrm>
            <a:off x="380273" y="2691531"/>
            <a:ext cx="1445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100 </a:t>
            </a:r>
            <a:r>
              <a:rPr lang="en-US" b="1" dirty="0" err="1" smtClean="0"/>
              <a:t>ng</a:t>
            </a:r>
            <a:r>
              <a:rPr lang="en-US" b="1" dirty="0" smtClean="0"/>
              <a:t> LPS</a:t>
            </a:r>
            <a:endParaRPr lang="en-US" b="1" dirty="0"/>
          </a:p>
        </p:txBody>
      </p:sp>
      <p:pic>
        <p:nvPicPr>
          <p:cNvPr id="27" name="Picture 26" descr="KINASE070911_NEMO_1NGLPS_2.tif"/>
          <p:cNvPicPr>
            <a:picLocks noChangeAspect="1"/>
          </p:cNvPicPr>
          <p:nvPr/>
        </p:nvPicPr>
        <p:blipFill>
          <a:blip r:embed="rId4"/>
          <a:srcRect l="4424" t="67989" r="7038" b="12748"/>
          <a:stretch>
            <a:fillRect/>
          </a:stretch>
        </p:blipFill>
        <p:spPr>
          <a:xfrm>
            <a:off x="1645707" y="1791818"/>
            <a:ext cx="5582249" cy="28176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1" name="Picture 30" descr="KINASE070911_NEMO_100NGLPS_2.tif"/>
          <p:cNvPicPr>
            <a:picLocks noChangeAspect="1"/>
          </p:cNvPicPr>
          <p:nvPr/>
        </p:nvPicPr>
        <p:blipFill>
          <a:blip r:embed="rId5"/>
          <a:srcRect l="9115" t="62500" r="5672" b="8929"/>
          <a:stretch>
            <a:fillRect/>
          </a:stretch>
        </p:blipFill>
        <p:spPr>
          <a:xfrm>
            <a:off x="1860738" y="3280712"/>
            <a:ext cx="5392618" cy="42515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4" name="TextBox 33"/>
          <p:cNvSpPr txBox="1"/>
          <p:nvPr/>
        </p:nvSpPr>
        <p:spPr>
          <a:xfrm>
            <a:off x="7336543" y="1704253"/>
            <a:ext cx="796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NEMO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7326051" y="3336538"/>
            <a:ext cx="796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NEMO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7310130" y="1171532"/>
            <a:ext cx="1612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GST-</a:t>
            </a:r>
            <a:r>
              <a:rPr lang="en-US" dirty="0" err="1" smtClean="0"/>
              <a:t>IkBa</a:t>
            </a:r>
            <a:r>
              <a:rPr lang="en-US" dirty="0" smtClean="0"/>
              <a:t> (1-54)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7243877" y="2691531"/>
            <a:ext cx="1612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GST-</a:t>
            </a:r>
            <a:r>
              <a:rPr lang="en-US" dirty="0" err="1" smtClean="0"/>
              <a:t>IkBa</a:t>
            </a:r>
            <a:r>
              <a:rPr lang="en-US" dirty="0" smtClean="0"/>
              <a:t> (1-54)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7499350" y="217729"/>
            <a:ext cx="11515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7/9/11</a:t>
            </a:r>
            <a:endParaRPr lang="en-US" dirty="0"/>
          </a:p>
        </p:txBody>
      </p:sp>
      <p:graphicFrame>
        <p:nvGraphicFramePr>
          <p:cNvPr id="41" name="Chart 40"/>
          <p:cNvGraphicFramePr/>
          <p:nvPr/>
        </p:nvGraphicFramePr>
        <p:xfrm>
          <a:off x="324996" y="3701758"/>
          <a:ext cx="4774430" cy="31562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42" name="Chart 41"/>
          <p:cNvGraphicFramePr/>
          <p:nvPr/>
        </p:nvGraphicFramePr>
        <p:xfrm>
          <a:off x="4881233" y="3839882"/>
          <a:ext cx="4247860" cy="28926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43" name="Rectangle 42"/>
          <p:cNvSpPr/>
          <p:nvPr/>
        </p:nvSpPr>
        <p:spPr>
          <a:xfrm>
            <a:off x="1303181" y="5619182"/>
            <a:ext cx="153944" cy="788995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6624591" y="4497193"/>
            <a:ext cx="153944" cy="1545352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EMSA101510_G1G2.tif"/>
          <p:cNvPicPr>
            <a:picLocks noChangeAspect="1"/>
          </p:cNvPicPr>
          <p:nvPr/>
        </p:nvPicPr>
        <p:blipFill>
          <a:blip r:embed="rId2"/>
          <a:srcRect l="3172" t="9071" r="44413" b="63500"/>
          <a:stretch>
            <a:fillRect/>
          </a:stretch>
        </p:blipFill>
        <p:spPr>
          <a:xfrm>
            <a:off x="2141275" y="1373188"/>
            <a:ext cx="4532413" cy="138241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160926" y="53215"/>
            <a:ext cx="279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Arial"/>
                <a:cs typeface="Arial"/>
              </a:rPr>
              <a:t>EMSA – G1/G2, BMDM 10/21/10	</a:t>
            </a:r>
            <a:endParaRPr lang="en-US" b="1" dirty="0">
              <a:latin typeface="Arial"/>
              <a:cs typeface="Arial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304326" y="965076"/>
            <a:ext cx="4369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 </a:t>
            </a:r>
            <a:r>
              <a:rPr lang="en-US" sz="1400" b="1" dirty="0" smtClean="0">
                <a:latin typeface="Arial"/>
                <a:cs typeface="Arial"/>
              </a:rPr>
              <a:t>0    10   30    60    2h   4h   10   30           60   2h   4h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2761526" y="1039688"/>
            <a:ext cx="1676400" cy="1588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4590326" y="1039688"/>
            <a:ext cx="1981200" cy="1588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761526" y="701134"/>
            <a:ext cx="1676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latin typeface="Arial"/>
                <a:cs typeface="Arial"/>
              </a:rPr>
              <a:t>1 </a:t>
            </a:r>
            <a:r>
              <a:rPr lang="en-US" sz="1600" b="1" dirty="0" err="1" smtClean="0">
                <a:latin typeface="Arial"/>
                <a:cs typeface="Arial"/>
              </a:rPr>
              <a:t>ng</a:t>
            </a:r>
            <a:r>
              <a:rPr lang="en-US" sz="1600" b="1" dirty="0" smtClean="0">
                <a:latin typeface="Arial"/>
                <a:cs typeface="Arial"/>
              </a:rPr>
              <a:t>/ml LPS</a:t>
            </a:r>
            <a:endParaRPr lang="en-US" sz="1600" b="1" dirty="0">
              <a:latin typeface="Arial"/>
              <a:cs typeface="Arial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720801" y="702722"/>
            <a:ext cx="1676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latin typeface="Arial"/>
                <a:cs typeface="Arial"/>
              </a:rPr>
              <a:t>100 </a:t>
            </a:r>
            <a:r>
              <a:rPr lang="en-US" sz="1600" b="1" dirty="0" err="1" smtClean="0">
                <a:latin typeface="Arial"/>
                <a:cs typeface="Arial"/>
              </a:rPr>
              <a:t>ng</a:t>
            </a:r>
            <a:r>
              <a:rPr lang="en-US" sz="1600" b="1" dirty="0" smtClean="0">
                <a:latin typeface="Arial"/>
                <a:cs typeface="Arial"/>
              </a:rPr>
              <a:t>/ml LPS</a:t>
            </a:r>
            <a:endParaRPr lang="en-US" sz="1600" b="1" dirty="0">
              <a:latin typeface="Arial"/>
              <a:cs typeface="Arial"/>
            </a:endParaRPr>
          </a:p>
        </p:txBody>
      </p:sp>
      <p:graphicFrame>
        <p:nvGraphicFramePr>
          <p:cNvPr id="10" name="Chart 9"/>
          <p:cNvGraphicFramePr/>
          <p:nvPr/>
        </p:nvGraphicFramePr>
        <p:xfrm>
          <a:off x="1825201" y="3048000"/>
          <a:ext cx="5779858" cy="3429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560672" y="490419"/>
            <a:ext cx="8583328" cy="2417305"/>
            <a:chOff x="560672" y="490419"/>
            <a:chExt cx="8583328" cy="2417305"/>
          </a:xfrm>
        </p:grpSpPr>
        <p:pic>
          <p:nvPicPr>
            <p:cNvPr id="4" name="Picture 3" descr="KA092811.tif"/>
            <p:cNvPicPr>
              <a:picLocks noChangeAspect="1"/>
            </p:cNvPicPr>
            <p:nvPr/>
          </p:nvPicPr>
          <p:blipFill>
            <a:blip r:embed="rId2"/>
            <a:srcRect l="5389" t="12251" r="61973" b="69421"/>
            <a:stretch>
              <a:fillRect/>
            </a:stretch>
          </p:blipFill>
          <p:spPr>
            <a:xfrm>
              <a:off x="3960579" y="1938972"/>
              <a:ext cx="4105096" cy="50702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5" name="Picture 4" descr="KA092811.tif"/>
            <p:cNvPicPr>
              <a:picLocks noChangeAspect="1"/>
            </p:cNvPicPr>
            <p:nvPr/>
          </p:nvPicPr>
          <p:blipFill>
            <a:blip r:embed="rId2"/>
            <a:srcRect l="52992" t="24502" r="20658" b="57170"/>
            <a:stretch>
              <a:fillRect/>
            </a:stretch>
          </p:blipFill>
          <p:spPr>
            <a:xfrm>
              <a:off x="560672" y="1938982"/>
              <a:ext cx="3197491" cy="48915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6" name="Picture 5" descr="KA092711_IKK2_500MINEXP.tif"/>
            <p:cNvPicPr>
              <a:picLocks noChangeAspect="1"/>
            </p:cNvPicPr>
            <p:nvPr/>
          </p:nvPicPr>
          <p:blipFill>
            <a:blip r:embed="rId3"/>
            <a:srcRect l="16006" t="19196" r="20579" b="71298"/>
            <a:stretch>
              <a:fillRect/>
            </a:stretch>
          </p:blipFill>
          <p:spPr>
            <a:xfrm>
              <a:off x="560672" y="2501699"/>
              <a:ext cx="3197492" cy="39967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7" name="Picture 6" descr="KA092711_IKK2_500MINEXP.tif"/>
            <p:cNvPicPr>
              <a:picLocks noChangeAspect="1"/>
            </p:cNvPicPr>
            <p:nvPr/>
          </p:nvPicPr>
          <p:blipFill>
            <a:blip r:embed="rId3"/>
            <a:srcRect l="3430" t="74040" r="14863" b="16453"/>
            <a:stretch>
              <a:fillRect/>
            </a:stretch>
          </p:blipFill>
          <p:spPr>
            <a:xfrm>
              <a:off x="3960574" y="2509470"/>
              <a:ext cx="4105099" cy="39825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0" name="TextBox 9"/>
            <p:cNvSpPr txBox="1"/>
            <p:nvPr/>
          </p:nvSpPr>
          <p:spPr>
            <a:xfrm>
              <a:off x="586072" y="1712724"/>
              <a:ext cx="319749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 smtClean="0"/>
                <a:t>   0    0    15  30  45 15  30  45  15  30  45  15  30  45  </a:t>
              </a:r>
              <a:endParaRPr lang="en-US" sz="1100" b="1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960574" y="1706374"/>
              <a:ext cx="418948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 smtClean="0"/>
                <a:t>    0    0   7.5 10  15 30  7.5 10  15  30  7.5 10  15   30  7.5  10  15  30   </a:t>
              </a:r>
              <a:endParaRPr lang="en-US" sz="1100" b="1" dirty="0"/>
            </a:p>
          </p:txBody>
        </p:sp>
        <p:sp>
          <p:nvSpPr>
            <p:cNvPr id="12" name="TextBox 11"/>
            <p:cNvSpPr txBox="1"/>
            <p:nvPr/>
          </p:nvSpPr>
          <p:spPr>
            <a:xfrm rot="16200000">
              <a:off x="325661" y="1209922"/>
              <a:ext cx="9652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 smtClean="0"/>
                <a:t>MyD88 -/-</a:t>
              </a:r>
              <a:endParaRPr lang="en-US" sz="1200" b="1" dirty="0"/>
            </a:p>
          </p:txBody>
        </p:sp>
        <p:sp>
          <p:nvSpPr>
            <p:cNvPr id="13" name="TextBox 12"/>
            <p:cNvSpPr txBox="1"/>
            <p:nvPr/>
          </p:nvSpPr>
          <p:spPr>
            <a:xfrm rot="16200000">
              <a:off x="503462" y="1203572"/>
              <a:ext cx="9652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 smtClean="0"/>
                <a:t>TRIF -/-</a:t>
              </a:r>
              <a:endParaRPr lang="en-US" sz="1200" b="1" dirty="0"/>
            </a:p>
          </p:txBody>
        </p:sp>
        <p:sp>
          <p:nvSpPr>
            <p:cNvPr id="14" name="TextBox 13"/>
            <p:cNvSpPr txBox="1"/>
            <p:nvPr/>
          </p:nvSpPr>
          <p:spPr>
            <a:xfrm rot="16200000">
              <a:off x="3725310" y="1216272"/>
              <a:ext cx="9652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 smtClean="0"/>
                <a:t>MyD88 -/-</a:t>
              </a:r>
              <a:endParaRPr lang="en-US" sz="1200" b="1" dirty="0"/>
            </a:p>
          </p:txBody>
        </p:sp>
        <p:sp>
          <p:nvSpPr>
            <p:cNvPr id="15" name="TextBox 14"/>
            <p:cNvSpPr txBox="1"/>
            <p:nvPr/>
          </p:nvSpPr>
          <p:spPr>
            <a:xfrm rot="16200000">
              <a:off x="3903111" y="1209922"/>
              <a:ext cx="9652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 smtClean="0"/>
                <a:t>TRIF -/-</a:t>
              </a:r>
              <a:endParaRPr lang="en-US" sz="1200" b="1" dirty="0"/>
            </a:p>
          </p:txBody>
        </p:sp>
        <p:cxnSp>
          <p:nvCxnSpPr>
            <p:cNvPr id="20" name="Straight Connector 19"/>
            <p:cNvCxnSpPr/>
            <p:nvPr/>
          </p:nvCxnSpPr>
          <p:spPr>
            <a:xfrm>
              <a:off x="1143612" y="1763524"/>
              <a:ext cx="573898" cy="158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1749260" y="1761936"/>
              <a:ext cx="573898" cy="158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2354908" y="1765112"/>
              <a:ext cx="573898" cy="158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2966906" y="1766700"/>
              <a:ext cx="573898" cy="158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flipV="1">
              <a:off x="4543261" y="1758760"/>
              <a:ext cx="736599" cy="3176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6149809" y="1752408"/>
              <a:ext cx="812801" cy="3176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flipV="1">
              <a:off x="5298910" y="1758760"/>
              <a:ext cx="812801" cy="3176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 flipV="1">
              <a:off x="7000710" y="1749232"/>
              <a:ext cx="812801" cy="3176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/>
            <p:cNvSpPr txBox="1"/>
            <p:nvPr/>
          </p:nvSpPr>
          <p:spPr>
            <a:xfrm>
              <a:off x="967010" y="1523033"/>
              <a:ext cx="96520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dirty="0" smtClean="0"/>
                <a:t>MyD88 -/-</a:t>
              </a:r>
              <a:endParaRPr lang="en-US" sz="1100" b="1" dirty="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2173510" y="1529383"/>
              <a:ext cx="96520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dirty="0" smtClean="0"/>
                <a:t>MyD88 -/-</a:t>
              </a:r>
              <a:endParaRPr lang="en-US" sz="1100" b="1" dirty="0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4435310" y="1519378"/>
              <a:ext cx="96520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dirty="0" smtClean="0"/>
                <a:t>MyD88 -/-</a:t>
              </a:r>
              <a:endParaRPr lang="en-US" sz="1100" b="1" dirty="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6035510" y="1513028"/>
              <a:ext cx="96520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dirty="0" smtClean="0"/>
                <a:t>MyD88 -/-</a:t>
              </a:r>
              <a:endParaRPr lang="en-US" sz="1100" b="1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1570260" y="1529383"/>
              <a:ext cx="96520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dirty="0" smtClean="0"/>
                <a:t>TRIF -/-</a:t>
              </a:r>
              <a:endParaRPr lang="en-US" sz="1100" b="1" dirty="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764060" y="1538278"/>
              <a:ext cx="96520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dirty="0" smtClean="0"/>
                <a:t>TRIF -/-</a:t>
              </a:r>
              <a:endParaRPr lang="en-US" sz="1100" b="1" dirty="0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5222711" y="1525722"/>
              <a:ext cx="96520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dirty="0" smtClean="0"/>
                <a:t>TRIF -/-</a:t>
              </a:r>
              <a:endParaRPr lang="en-US" sz="1100" b="1" dirty="0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6899111" y="1519372"/>
              <a:ext cx="96520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dirty="0" smtClean="0"/>
                <a:t>TRIF -/-</a:t>
              </a:r>
              <a:endParaRPr lang="en-US" sz="1100" b="1" dirty="0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1118212" y="1236029"/>
              <a:ext cx="119859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 smtClean="0"/>
                <a:t>+ 0.1 </a:t>
              </a:r>
              <a:r>
                <a:rPr lang="en-US" sz="1200" b="1" dirty="0" err="1" smtClean="0"/>
                <a:t>ng</a:t>
              </a:r>
              <a:r>
                <a:rPr lang="en-US" sz="1200" b="1" dirty="0" smtClean="0"/>
                <a:t> LPS</a:t>
              </a:r>
              <a:endParaRPr lang="en-US" sz="1200" b="1" dirty="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2316808" y="1261279"/>
              <a:ext cx="119859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 smtClean="0"/>
                <a:t>+ 1 </a:t>
              </a:r>
              <a:r>
                <a:rPr lang="en-US" sz="1200" b="1" dirty="0" err="1" smtClean="0"/>
                <a:t>ng</a:t>
              </a:r>
              <a:r>
                <a:rPr lang="en-US" sz="1200" b="1" dirty="0" smtClean="0"/>
                <a:t> LPS</a:t>
              </a:r>
              <a:endParaRPr lang="en-US" sz="1200" b="1" dirty="0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4699612" y="1236029"/>
              <a:ext cx="119859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 smtClean="0"/>
                <a:t>+ 10 </a:t>
              </a:r>
              <a:r>
                <a:rPr lang="en-US" sz="1200" b="1" dirty="0" err="1" smtClean="0"/>
                <a:t>ng</a:t>
              </a:r>
              <a:r>
                <a:rPr lang="en-US" sz="1200" b="1" dirty="0" smtClean="0"/>
                <a:t> LPS</a:t>
              </a:r>
              <a:endParaRPr lang="en-US" sz="1200" b="1" dirty="0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6401412" y="1236029"/>
              <a:ext cx="119859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 smtClean="0"/>
                <a:t>+ 100 </a:t>
              </a:r>
              <a:r>
                <a:rPr lang="en-US" sz="1200" b="1" dirty="0" err="1" smtClean="0"/>
                <a:t>ng</a:t>
              </a:r>
              <a:r>
                <a:rPr lang="en-US" sz="1200" b="1" dirty="0" smtClean="0"/>
                <a:t> LPS</a:t>
              </a:r>
              <a:endParaRPr lang="en-US" sz="1200" b="1" dirty="0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8065675" y="2027882"/>
              <a:ext cx="107832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 smtClean="0"/>
                <a:t>GST-FL-IκBα</a:t>
              </a:r>
              <a:endParaRPr lang="en-US" sz="1200" b="1" dirty="0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8065675" y="2509470"/>
              <a:ext cx="107832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 smtClean="0"/>
                <a:t>IKK2</a:t>
              </a:r>
              <a:endParaRPr lang="en-US" sz="1200" b="1" dirty="0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967010" y="490419"/>
              <a:ext cx="70986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IKK </a:t>
              </a:r>
              <a:r>
                <a:rPr lang="en-US" dirty="0" err="1" smtClean="0"/>
                <a:t>Kinase</a:t>
              </a:r>
              <a:r>
                <a:rPr lang="en-US" dirty="0" smtClean="0"/>
                <a:t> Assay 9/28/11</a:t>
              </a:r>
              <a:endParaRPr lang="en-US" dirty="0"/>
            </a:p>
          </p:txBody>
        </p:sp>
      </p:grpSp>
      <p:graphicFrame>
        <p:nvGraphicFramePr>
          <p:cNvPr id="50" name="Chart 49"/>
          <p:cNvGraphicFramePr/>
          <p:nvPr/>
        </p:nvGraphicFramePr>
        <p:xfrm>
          <a:off x="127612" y="3421529"/>
          <a:ext cx="4572000" cy="2616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51" name="Chart 50"/>
          <p:cNvGraphicFramePr/>
          <p:nvPr/>
        </p:nvGraphicFramePr>
        <p:xfrm>
          <a:off x="4572000" y="3421529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739133" y="182732"/>
            <a:ext cx="7551434" cy="2793579"/>
            <a:chOff x="739133" y="182732"/>
            <a:chExt cx="7551434" cy="2793579"/>
          </a:xfrm>
        </p:grpSpPr>
        <p:pic>
          <p:nvPicPr>
            <p:cNvPr id="4" name="Picture 3" descr="EMSA092711.tif"/>
            <p:cNvPicPr>
              <a:picLocks noChangeAspect="1"/>
            </p:cNvPicPr>
            <p:nvPr/>
          </p:nvPicPr>
          <p:blipFill>
            <a:blip r:embed="rId2"/>
            <a:srcRect t="3265" b="44075"/>
            <a:stretch>
              <a:fillRect/>
            </a:stretch>
          </p:blipFill>
          <p:spPr>
            <a:xfrm>
              <a:off x="739133" y="904101"/>
              <a:ext cx="7551434" cy="207221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5" name="TextBox 4"/>
            <p:cNvSpPr txBox="1"/>
            <p:nvPr/>
          </p:nvSpPr>
          <p:spPr>
            <a:xfrm>
              <a:off x="948419" y="686941"/>
              <a:ext cx="371475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 smtClean="0"/>
                <a:t>0    0  .16  .5    1    2  .16  .5    1    2  .16  .5   1     2  .16  .5    1    2</a:t>
              </a:r>
            </a:p>
            <a:p>
              <a:endParaRPr lang="en-US" sz="1100" b="1" dirty="0" smtClean="0"/>
            </a:p>
            <a:p>
              <a:endParaRPr lang="en-US" sz="1100" b="1" dirty="0" smtClean="0"/>
            </a:p>
            <a:p>
              <a:endParaRPr lang="en-US" sz="1100" b="1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563117" y="686941"/>
              <a:ext cx="371475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 smtClean="0"/>
                <a:t>0    0  .16  .5    1    2  .16  .5    1    2  .16  .5   1     2  .16  .5    1    2</a:t>
              </a:r>
            </a:p>
            <a:p>
              <a:endParaRPr lang="en-US" sz="1100" b="1" dirty="0" smtClean="0"/>
            </a:p>
            <a:p>
              <a:endParaRPr lang="en-US" sz="1100" b="1" dirty="0" smtClean="0"/>
            </a:p>
            <a:p>
              <a:endParaRPr lang="en-US" sz="1100" b="1" dirty="0"/>
            </a:p>
          </p:txBody>
        </p:sp>
        <p:cxnSp>
          <p:nvCxnSpPr>
            <p:cNvPr id="8" name="Straight Connector 7"/>
            <p:cNvCxnSpPr/>
            <p:nvPr/>
          </p:nvCxnSpPr>
          <p:spPr>
            <a:xfrm>
              <a:off x="1361169" y="725041"/>
              <a:ext cx="781050" cy="158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2167619" y="725041"/>
              <a:ext cx="781050" cy="158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2974069" y="726629"/>
              <a:ext cx="781050" cy="158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3782067" y="729803"/>
              <a:ext cx="781050" cy="158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4980669" y="731391"/>
              <a:ext cx="781050" cy="158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5787119" y="731391"/>
              <a:ext cx="781050" cy="158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6593569" y="732979"/>
              <a:ext cx="781050" cy="158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7401567" y="736153"/>
              <a:ext cx="781050" cy="158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1316719" y="474832"/>
              <a:ext cx="889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 smtClean="0"/>
                <a:t>MyD88 -/-</a:t>
              </a:r>
              <a:endParaRPr lang="en-US" sz="1200" b="1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948669" y="474832"/>
              <a:ext cx="889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 smtClean="0"/>
                <a:t>MyD88 -/-</a:t>
              </a:r>
              <a:endParaRPr lang="en-US" sz="1200" b="1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898119" y="474832"/>
              <a:ext cx="889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 smtClean="0"/>
                <a:t>MyD88 -/-</a:t>
              </a:r>
              <a:endParaRPr lang="en-US" sz="1200" b="1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6568169" y="474832"/>
              <a:ext cx="889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 smtClean="0"/>
                <a:t>MyD88 -/-</a:t>
              </a:r>
              <a:endParaRPr lang="en-US" sz="1200" b="1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085069" y="474832"/>
              <a:ext cx="889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 smtClean="0"/>
                <a:t>TRIF -/-</a:t>
              </a:r>
              <a:endParaRPr lang="en-US" sz="1200" b="1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3755119" y="474832"/>
              <a:ext cx="889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 smtClean="0"/>
                <a:t>TRIF -/-</a:t>
              </a:r>
              <a:endParaRPr lang="en-US" sz="1200" b="1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5704569" y="474832"/>
              <a:ext cx="889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 smtClean="0"/>
                <a:t>TRIF -/-</a:t>
              </a:r>
              <a:endParaRPr lang="en-US" sz="1200" b="1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7374619" y="474832"/>
              <a:ext cx="889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 smtClean="0"/>
                <a:t>TRIF -/-</a:t>
              </a:r>
              <a:endParaRPr lang="en-US" sz="1200" b="1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646919" y="182732"/>
              <a:ext cx="11176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 smtClean="0"/>
                <a:t>0.1 </a:t>
              </a:r>
              <a:r>
                <a:rPr lang="en-US" sz="1200" b="1" dirty="0" err="1" smtClean="0"/>
                <a:t>ng</a:t>
              </a:r>
              <a:r>
                <a:rPr lang="en-US" sz="1200" b="1" dirty="0" smtClean="0"/>
                <a:t> LPS</a:t>
              </a:r>
              <a:endParaRPr lang="en-US" sz="1200" b="1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3196319" y="197833"/>
              <a:ext cx="11176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 smtClean="0"/>
                <a:t>1 </a:t>
              </a:r>
              <a:r>
                <a:rPr lang="en-US" sz="1200" b="1" dirty="0" err="1" smtClean="0"/>
                <a:t>ng</a:t>
              </a:r>
              <a:r>
                <a:rPr lang="en-US" sz="1200" b="1" dirty="0" smtClean="0"/>
                <a:t> LPS</a:t>
              </a:r>
              <a:endParaRPr lang="en-US" sz="1200" b="1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5202919" y="182732"/>
              <a:ext cx="11176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 smtClean="0"/>
                <a:t>10 </a:t>
              </a:r>
              <a:r>
                <a:rPr lang="en-US" sz="1200" b="1" dirty="0" err="1" smtClean="0"/>
                <a:t>ng</a:t>
              </a:r>
              <a:r>
                <a:rPr lang="en-US" sz="1200" b="1" dirty="0" smtClean="0"/>
                <a:t> LPS</a:t>
              </a:r>
              <a:endParaRPr lang="en-US" sz="1200" b="1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6815819" y="182732"/>
              <a:ext cx="11176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 smtClean="0"/>
                <a:t>100 </a:t>
              </a:r>
              <a:r>
                <a:rPr lang="en-US" sz="1200" b="1" dirty="0" err="1" smtClean="0"/>
                <a:t>ng</a:t>
              </a:r>
              <a:r>
                <a:rPr lang="en-US" sz="1200" b="1" dirty="0" smtClean="0"/>
                <a:t> LPS</a:t>
              </a:r>
              <a:endParaRPr lang="en-US" sz="1200" b="1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916669" y="478781"/>
              <a:ext cx="203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 smtClean="0"/>
                <a:t>M</a:t>
              </a:r>
              <a:endParaRPr lang="en-US" sz="1200" b="1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138919" y="478781"/>
              <a:ext cx="203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/>
                <a:t>T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529819" y="476548"/>
              <a:ext cx="203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 smtClean="0"/>
                <a:t>M</a:t>
              </a:r>
              <a:endParaRPr lang="en-US" sz="1200" b="1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752069" y="476548"/>
              <a:ext cx="203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/>
                <a:t>T</a:t>
              </a:r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6934615" y="3170546"/>
            <a:ext cx="199760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EMSA: BMDM, G1/G2 probe 9/27/11 – same mice as previous KA data</a:t>
            </a:r>
          </a:p>
          <a:p>
            <a:endParaRPr lang="en-US" dirty="0" smtClean="0"/>
          </a:p>
          <a:p>
            <a:r>
              <a:rPr lang="en-US" dirty="0" smtClean="0"/>
              <a:t>Did not quantify 100 </a:t>
            </a:r>
            <a:r>
              <a:rPr lang="en-US" dirty="0" err="1" smtClean="0"/>
              <a:t>ng</a:t>
            </a:r>
            <a:r>
              <a:rPr lang="en-US" dirty="0" smtClean="0"/>
              <a:t> LPS because the gel did not dry properly and those lanes are blurry.</a:t>
            </a:r>
          </a:p>
          <a:p>
            <a:endParaRPr lang="en-US" dirty="0"/>
          </a:p>
        </p:txBody>
      </p:sp>
      <p:graphicFrame>
        <p:nvGraphicFramePr>
          <p:cNvPr id="34" name="Chart 33"/>
          <p:cNvGraphicFramePr/>
          <p:nvPr/>
        </p:nvGraphicFramePr>
        <p:xfrm>
          <a:off x="738869" y="3170546"/>
          <a:ext cx="6032500" cy="33401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8104</TotalTime>
  <Words>659</Words>
  <Application>Microsoft Macintosh PowerPoint</Application>
  <PresentationFormat>On-screen Show (4:3)</PresentationFormat>
  <Paragraphs>126</Paragraphs>
  <Slides>7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8" baseType="lpstr">
      <vt:lpstr>Office Theme</vt:lpstr>
      <vt:lpstr>LPS responses TRIF vs. MyD88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UCSD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LPS responses TRIF vs. MyD88 </dc:title>
  <dc:creator>Diana Rios</dc:creator>
  <cp:lastModifiedBy>zhang Cheng</cp:lastModifiedBy>
  <cp:revision>16</cp:revision>
  <cp:lastPrinted>2011-11-29T00:56:14Z</cp:lastPrinted>
  <dcterms:created xsi:type="dcterms:W3CDTF">2012-02-13T22:50:54Z</dcterms:created>
  <dcterms:modified xsi:type="dcterms:W3CDTF">2013-04-03T22:41:15Z</dcterms:modified>
</cp:coreProperties>
</file>